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77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1CB9590A-582B-4BCF-AE3F-A3C19C1B849E}" type="presOf" srcId="{263A050A-58F5-4649-B387-9AE24ABBA6CD}" destId="{F9D33CB6-2574-40F1-8BC1-BEB3CD127F75}" srcOrd="0" destOrd="0" presId="urn:microsoft.com/office/officeart/2005/8/layout/default#1"/>
    <dgm:cxn modelId="{17D1D88B-5518-409A-92CD-5CA1013C7042}"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3DDD589D-E8AD-4333-A1C2-CC2F591AA1E0}" type="presParOf" srcId="{F9D33CB6-2574-40F1-8BC1-BEB3CD127F75}" destId="{15401ABF-56DF-4D55-A618-E87133E74D5A}" srcOrd="0" destOrd="0" presId="urn:microsoft.com/office/officeart/2005/8/layout/default#1"/>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 Id="rId5" Type="http://schemas.openxmlformats.org/officeDocument/2006/relationships/image" Target="../media/image14.wmf"/><Relationship Id="rId4"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8DB391-ABF2-42D4-9626-980A7FA7A403}" type="datetimeFigureOut">
              <a:rPr lang="vi-VN" smtClean="0"/>
              <a:pPr/>
              <a:t>23/07/2020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4A0A10-CB5D-4FF2-AC8E-D263BBF6AE93}"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1CA9CCFE-ADA4-4592-9336-23CF3EBD8A8D}" type="datetimeFigureOut">
              <a:rPr lang="vi-VN" smtClean="0"/>
              <a:pPr/>
              <a:t>23/07/2020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260D08C-8C63-499B-87FA-69093120EB3E}" type="slidenum">
              <a:rPr lang="vi-VN" smtClean="0"/>
              <a:pPr/>
              <a:t>‹#›</a:t>
            </a:fld>
            <a:endParaRPr lang="vi-V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73EE4F85-A387-4E93-9EBC-486FA41B623E}"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en-US"/>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8B2213CA-83B1-46E7-AD6D-664FCE7CB5EE}"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A9CCFE-ADA4-4592-9336-23CF3EBD8A8D}" type="datetimeFigureOut">
              <a:rPr lang="vi-VN" smtClean="0"/>
              <a:pPr/>
              <a:t>23/07/2020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60D08C-8C63-499B-87FA-69093120EB3E}"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22.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6.bin"/></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8.bin"/></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jpeg"/></Relationships>
</file>

<file path=ppt/slides/_rels/slide3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jpeg"/></Relationships>
</file>

<file path=ppt/slides/_rels/slide35.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4.xml"/><Relationship Id="rId5" Type="http://schemas.openxmlformats.org/officeDocument/2006/relationships/image" Target="../media/image32.png"/><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24.gif"/><Relationship Id="rId7" Type="http://schemas.openxmlformats.org/officeDocument/2006/relationships/image" Target="../media/image36.png"/><Relationship Id="rId2" Type="http://schemas.openxmlformats.org/officeDocument/2006/relationships/image" Target="../media/image23.png"/><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png"/><Relationship Id="rId1" Type="http://schemas.openxmlformats.org/officeDocument/2006/relationships/slideLayout" Target="../slideLayouts/slideLayout13.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Rectangle 94"/>
          <p:cNvSpPr/>
          <p:nvPr/>
        </p:nvSpPr>
        <p:spPr>
          <a:xfrm>
            <a:off x="0" y="0"/>
            <a:ext cx="9144000" cy="646331"/>
          </a:xfrm>
          <a:prstGeom prst="rect">
            <a:avLst/>
          </a:prstGeom>
          <a:solidFill>
            <a:srgbClr val="FFFF00"/>
          </a:solidFill>
        </p:spPr>
        <p:txBody>
          <a:bodyPr wrap="square">
            <a:spAutoFit/>
          </a:bodyPr>
          <a:lstStyle/>
          <a:p>
            <a:r>
              <a:rPr lang="en-US" sz="3600" b="1" u="sng" smtClean="0">
                <a:solidFill>
                  <a:srgbClr val="FF0000"/>
                </a:solidFill>
                <a:latin typeface="Times New Roman" pitchFamily="18" charset="0"/>
                <a:cs typeface="Times New Roman" pitchFamily="18" charset="0"/>
              </a:rPr>
              <a:t>Chương 5</a:t>
            </a:r>
            <a:r>
              <a:rPr lang="en-US" sz="3600" b="1" smtClean="0">
                <a:solidFill>
                  <a:srgbClr val="FF0000"/>
                </a:solidFill>
                <a:latin typeface="Times New Roman" pitchFamily="18" charset="0"/>
                <a:cs typeface="Times New Roman" pitchFamily="18" charset="0"/>
              </a:rPr>
              <a:t>:            BỘ BIẾN TẦN</a:t>
            </a:r>
            <a:endParaRPr lang="vi-VN" sz="3600"/>
          </a:p>
        </p:txBody>
      </p:sp>
      <p:sp>
        <p:nvSpPr>
          <p:cNvPr id="7" name="TextBox 6"/>
          <p:cNvSpPr txBox="1"/>
          <p:nvPr/>
        </p:nvSpPr>
        <p:spPr>
          <a:xfrm>
            <a:off x="0" y="843961"/>
            <a:ext cx="9286908" cy="584775"/>
          </a:xfrm>
          <a:prstGeom prst="rect">
            <a:avLst/>
          </a:prstGeom>
          <a:noFill/>
        </p:spPr>
        <p:txBody>
          <a:bodyPr wrap="square" rtlCol="0">
            <a:spAutoFit/>
          </a:bodyPr>
          <a:lstStyle/>
          <a:p>
            <a:r>
              <a:rPr lang="en-US" sz="3200" b="1">
                <a:solidFill>
                  <a:srgbClr val="00B050"/>
                </a:solidFill>
                <a:latin typeface="Times New Roman" pitchFamily="18" charset="0"/>
                <a:cs typeface="Times New Roman" pitchFamily="18" charset="0"/>
              </a:rPr>
              <a:t>5</a:t>
            </a:r>
            <a:r>
              <a:rPr lang="en-US" sz="3200" b="1" smtClean="0">
                <a:solidFill>
                  <a:srgbClr val="00B050"/>
                </a:solidFill>
                <a:latin typeface="Times New Roman" pitchFamily="18" charset="0"/>
                <a:cs typeface="Times New Roman" pitchFamily="18" charset="0"/>
              </a:rPr>
              <a:t>.1/ </a:t>
            </a:r>
            <a:r>
              <a:rPr lang="en-US" sz="3200" b="1" u="sng" smtClean="0">
                <a:solidFill>
                  <a:srgbClr val="00B050"/>
                </a:solidFill>
                <a:latin typeface="Times New Roman" pitchFamily="18" charset="0"/>
                <a:cs typeface="Times New Roman" pitchFamily="18" charset="0"/>
              </a:rPr>
              <a:t>Tổng quan về bộ biến tần</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6" name="Rectangle 5"/>
          <p:cNvSpPr/>
          <p:nvPr/>
        </p:nvSpPr>
        <p:spPr>
          <a:xfrm>
            <a:off x="214282" y="1428736"/>
            <a:ext cx="3214341" cy="584775"/>
          </a:xfrm>
          <a:prstGeom prst="rect">
            <a:avLst/>
          </a:prstGeom>
        </p:spPr>
        <p:txBody>
          <a:bodyPr wrap="none">
            <a:spAutoFit/>
          </a:bodyPr>
          <a:lstStyle/>
          <a:p>
            <a:r>
              <a:rPr lang="en-US" sz="3200" b="1">
                <a:solidFill>
                  <a:schemeClr val="accent6">
                    <a:lumMod val="75000"/>
                  </a:schemeClr>
                </a:solidFill>
                <a:latin typeface="Times New Roman" pitchFamily="18" charset="0"/>
                <a:cs typeface="Times New Roman" pitchFamily="18" charset="0"/>
              </a:rPr>
              <a:t>5</a:t>
            </a:r>
            <a:r>
              <a:rPr lang="en-US" sz="3200" b="1" smtClean="0">
                <a:solidFill>
                  <a:schemeClr val="accent6">
                    <a:lumMod val="75000"/>
                  </a:schemeClr>
                </a:solidFill>
                <a:latin typeface="Times New Roman" pitchFamily="18" charset="0"/>
                <a:cs typeface="Times New Roman" pitchFamily="18" charset="0"/>
              </a:rPr>
              <a:t>.1.1- </a:t>
            </a:r>
            <a:r>
              <a:rPr lang="en-US" sz="3200" b="1" u="sng" smtClean="0">
                <a:solidFill>
                  <a:schemeClr val="accent6">
                    <a:lumMod val="75000"/>
                  </a:schemeClr>
                </a:solidFill>
                <a:latin typeface="Times New Roman" pitchFamily="18" charset="0"/>
                <a:cs typeface="Times New Roman" pitchFamily="18" charset="0"/>
              </a:rPr>
              <a:t>Khái niệm</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5121" name="Rectangle 1"/>
          <p:cNvSpPr>
            <a:spLocks noChangeArrowheads="1"/>
          </p:cNvSpPr>
          <p:nvPr/>
        </p:nvSpPr>
        <p:spPr bwMode="auto">
          <a:xfrm>
            <a:off x="0" y="2000240"/>
            <a:ext cx="9144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dùng để chuyển đổi điện áp hoặc dòng điện xoay chiều ở đầu vào từ một tần số này thành điện áp hoặc dòng điện có một tần số khác ở đầu ra.</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8" name="Rectangle 7"/>
          <p:cNvSpPr/>
          <p:nvPr/>
        </p:nvSpPr>
        <p:spPr>
          <a:xfrm>
            <a:off x="71406" y="3571876"/>
            <a:ext cx="8786842" cy="2062103"/>
          </a:xfrm>
          <a:prstGeom prst="rect">
            <a:avLst/>
          </a:prstGeom>
        </p:spPr>
        <p:txBody>
          <a:bodyPr wrap="square">
            <a:spAutoFit/>
          </a:bodyPr>
          <a:lstStyle/>
          <a:p>
            <a:r>
              <a:rPr lang="en-US" sz="3200">
                <a:solidFill>
                  <a:srgbClr val="002060"/>
                </a:solidFill>
                <a:latin typeface="Times New Roman" pitchFamily="18" charset="0"/>
                <a:cs typeface="Times New Roman" pitchFamily="18" charset="0"/>
              </a:rPr>
              <a:t>- Bộ biến tần được sử dụng để điều khiển vận tốc động cơ xoay chiều theo phương pháp điều khiển tần số, tần số của lưới nguồn sẽ thay đổi thành tần số biến thiên.</a:t>
            </a:r>
            <a:endParaRPr lang="vi-VN" sz="3200">
              <a:solidFill>
                <a:srgbClr val="002060"/>
              </a:solidFill>
              <a:latin typeface="Times New Roman" pitchFamily="18" charset="0"/>
              <a:cs typeface="Times New Roman" pitchFamily="18" charset="0"/>
            </a:endParaRPr>
          </a:p>
        </p:txBody>
      </p:sp>
      <p:sp>
        <p:nvSpPr>
          <p:cNvPr id="5122" name="Rectangle 2"/>
          <p:cNvSpPr>
            <a:spLocks noChangeArrowheads="1"/>
          </p:cNvSpPr>
          <p:nvPr/>
        </p:nvSpPr>
        <p:spPr bwMode="auto">
          <a:xfrm>
            <a:off x="0" y="5643578"/>
            <a:ext cx="914400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được sử dụng rộng rãi trong kỹ thuật nhiệt điện, cung cấp năng lượng cho lò cảm ứng.</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checkerboard(across)">
                                      <p:cBhvr>
                                        <p:cTn id="7" dur="5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121"/>
                                        </p:tgtEl>
                                        <p:attrNameLst>
                                          <p:attrName>style.visibility</p:attrName>
                                        </p:attrNameLst>
                                      </p:cBhvr>
                                      <p:to>
                                        <p:strVal val="visible"/>
                                      </p:to>
                                    </p:set>
                                    <p:animEffect transition="in" filter="checkerboard(across)">
                                      <p:cBhvr>
                                        <p:cTn id="22" dur="500"/>
                                        <p:tgtEl>
                                          <p:spTgt spid="5121"/>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5122"/>
                                        </p:tgtEl>
                                        <p:attrNameLst>
                                          <p:attrName>style.visibility</p:attrName>
                                        </p:attrNameLst>
                                      </p:cBhvr>
                                      <p:to>
                                        <p:strVal val="visible"/>
                                      </p:to>
                                    </p:set>
                                    <p:animEffect transition="in" filter="checkerboard(across)">
                                      <p:cBhvr>
                                        <p:cTn id="32"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animBg="1"/>
      <p:bldP spid="7" grpId="0"/>
      <p:bldP spid="6" grpId="0"/>
      <p:bldP spid="5121" grpId="0"/>
      <p:bldP spid="8" grpId="0"/>
      <p:bldP spid="51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06" y="71414"/>
            <a:ext cx="3031599"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5.1.2- </a:t>
            </a:r>
            <a:r>
              <a:rPr lang="en-US" sz="3200" b="1" u="sng" smtClean="0">
                <a:solidFill>
                  <a:schemeClr val="accent6">
                    <a:lumMod val="75000"/>
                  </a:schemeClr>
                </a:solidFill>
                <a:latin typeface="Times New Roman" pitchFamily="18" charset="0"/>
                <a:cs typeface="Times New Roman" pitchFamily="18" charset="0"/>
              </a:rPr>
              <a:t>Phân loại</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17409" name="Rectangle 1"/>
          <p:cNvSpPr>
            <a:spLocks noChangeArrowheads="1"/>
          </p:cNvSpPr>
          <p:nvPr/>
        </p:nvSpPr>
        <p:spPr bwMode="auto">
          <a:xfrm>
            <a:off x="142844" y="642918"/>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Biến tần gián tiếp</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9" name="TextBox 8"/>
          <p:cNvSpPr txBox="1"/>
          <p:nvPr/>
        </p:nvSpPr>
        <p:spPr>
          <a:xfrm>
            <a:off x="1714480" y="1428736"/>
            <a:ext cx="857256" cy="584775"/>
          </a:xfrm>
          <a:prstGeom prst="rect">
            <a:avLst/>
          </a:prstGeom>
          <a:noFill/>
        </p:spPr>
        <p:txBody>
          <a:bodyPr wrap="square" rtlCol="0">
            <a:spAutoFit/>
          </a:bodyPr>
          <a:lstStyle/>
          <a:p>
            <a:r>
              <a:rPr lang="en-US" sz="3200" b="1" smtClean="0">
                <a:latin typeface="Times New Roman" pitchFamily="18" charset="0"/>
                <a:cs typeface="Times New Roman" pitchFamily="18" charset="0"/>
              </a:rPr>
              <a:t>AC</a:t>
            </a:r>
            <a:endParaRPr lang="vi-VN" sz="3200" b="1">
              <a:latin typeface="Times New Roman" pitchFamily="18" charset="0"/>
              <a:cs typeface="Times New Roman" pitchFamily="18" charset="0"/>
            </a:endParaRPr>
          </a:p>
        </p:txBody>
      </p:sp>
      <p:sp>
        <p:nvSpPr>
          <p:cNvPr id="10" name="TextBox 9"/>
          <p:cNvSpPr txBox="1"/>
          <p:nvPr/>
        </p:nvSpPr>
        <p:spPr>
          <a:xfrm>
            <a:off x="4286248" y="1415465"/>
            <a:ext cx="857256" cy="584775"/>
          </a:xfrm>
          <a:prstGeom prst="rect">
            <a:avLst/>
          </a:prstGeom>
          <a:noFill/>
        </p:spPr>
        <p:txBody>
          <a:bodyPr wrap="square" rtlCol="0">
            <a:spAutoFit/>
          </a:bodyPr>
          <a:lstStyle/>
          <a:p>
            <a:r>
              <a:rPr lang="en-US" sz="3200" b="1" smtClean="0">
                <a:latin typeface="Times New Roman" pitchFamily="18" charset="0"/>
                <a:cs typeface="Times New Roman" pitchFamily="18" charset="0"/>
              </a:rPr>
              <a:t>AC</a:t>
            </a:r>
            <a:endParaRPr lang="vi-VN" sz="3200" b="1">
              <a:latin typeface="Times New Roman" pitchFamily="18" charset="0"/>
              <a:cs typeface="Times New Roman" pitchFamily="18" charset="0"/>
            </a:endParaRPr>
          </a:p>
        </p:txBody>
      </p:sp>
      <p:sp>
        <p:nvSpPr>
          <p:cNvPr id="11" name="TextBox 10"/>
          <p:cNvSpPr txBox="1"/>
          <p:nvPr/>
        </p:nvSpPr>
        <p:spPr>
          <a:xfrm>
            <a:off x="3000364" y="1428736"/>
            <a:ext cx="857256" cy="584775"/>
          </a:xfrm>
          <a:prstGeom prst="rect">
            <a:avLst/>
          </a:prstGeom>
          <a:noFill/>
        </p:spPr>
        <p:txBody>
          <a:bodyPr wrap="square" rtlCol="0">
            <a:spAutoFit/>
          </a:bodyPr>
          <a:lstStyle/>
          <a:p>
            <a:r>
              <a:rPr lang="en-US" sz="3200" b="1">
                <a:latin typeface="Times New Roman" pitchFamily="18" charset="0"/>
                <a:cs typeface="Times New Roman" pitchFamily="18" charset="0"/>
              </a:rPr>
              <a:t>D</a:t>
            </a:r>
            <a:r>
              <a:rPr lang="en-US" sz="3200" b="1" smtClean="0">
                <a:latin typeface="Times New Roman" pitchFamily="18" charset="0"/>
                <a:cs typeface="Times New Roman" pitchFamily="18" charset="0"/>
              </a:rPr>
              <a:t>C</a:t>
            </a:r>
            <a:endParaRPr lang="vi-VN" sz="3200" b="1">
              <a:latin typeface="Times New Roman" pitchFamily="18" charset="0"/>
              <a:cs typeface="Times New Roman" pitchFamily="18" charset="0"/>
            </a:endParaRPr>
          </a:p>
        </p:txBody>
      </p:sp>
      <p:sp>
        <p:nvSpPr>
          <p:cNvPr id="12" name="Right Arrow 11"/>
          <p:cNvSpPr/>
          <p:nvPr/>
        </p:nvSpPr>
        <p:spPr>
          <a:xfrm>
            <a:off x="2500298" y="1571613"/>
            <a:ext cx="500066"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en-US"/>
          </a:p>
        </p:txBody>
      </p:sp>
      <p:sp>
        <p:nvSpPr>
          <p:cNvPr id="13" name="Right Arrow 12"/>
          <p:cNvSpPr/>
          <p:nvPr/>
        </p:nvSpPr>
        <p:spPr>
          <a:xfrm>
            <a:off x="3786182" y="1571612"/>
            <a:ext cx="500066"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en-US"/>
          </a:p>
        </p:txBody>
      </p:sp>
      <p:sp>
        <p:nvSpPr>
          <p:cNvPr id="17415" name="Rectangle 7"/>
          <p:cNvSpPr>
            <a:spLocks noChangeArrowheads="1"/>
          </p:cNvSpPr>
          <p:nvPr/>
        </p:nvSpPr>
        <p:spPr bwMode="auto">
          <a:xfrm>
            <a:off x="0" y="2071678"/>
            <a:ext cx="9144000"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1" u="sng" strike="noStrike" cap="none" normalizeH="0" baseline="0" smtClean="0">
                <a:ln>
                  <a:noFill/>
                </a:ln>
                <a:solidFill>
                  <a:schemeClr val="tx1"/>
                </a:solidFill>
                <a:effectLst/>
                <a:latin typeface="Times New Roman" pitchFamily="18" charset="0"/>
                <a:ea typeface="Calibri" pitchFamily="34" charset="0"/>
                <a:cs typeface="Times New Roman" pitchFamily="18" charset="0"/>
              </a:rPr>
              <a:t>Lưu ý</a:t>
            </a:r>
            <a:r>
              <a:rPr kumimoji="0" lang="en-US" sz="3200" b="1" i="1"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cần phân biệt biến tần dùng bộ nghịch lưu áp và biến tần dùng bộ nghịch lưu dòng với quá trình chuyển mạch phụ thuộc mạch nguồn hoặc với quá trình chuyển mạch cưỡng bức.</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7416" name="Rectangle 8"/>
          <p:cNvSpPr>
            <a:spLocks noChangeArrowheads="1"/>
          </p:cNvSpPr>
          <p:nvPr/>
        </p:nvSpPr>
        <p:spPr bwMode="auto">
          <a:xfrm>
            <a:off x="142908" y="4143380"/>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Biến tần trực tiếp</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16" name="TextBox 15"/>
          <p:cNvSpPr txBox="1"/>
          <p:nvPr/>
        </p:nvSpPr>
        <p:spPr>
          <a:xfrm>
            <a:off x="2500298" y="5072074"/>
            <a:ext cx="857256" cy="584775"/>
          </a:xfrm>
          <a:prstGeom prst="rect">
            <a:avLst/>
          </a:prstGeom>
          <a:noFill/>
        </p:spPr>
        <p:txBody>
          <a:bodyPr wrap="square" rtlCol="0">
            <a:spAutoFit/>
          </a:bodyPr>
          <a:lstStyle/>
          <a:p>
            <a:r>
              <a:rPr lang="en-US" sz="3200" b="1" smtClean="0">
                <a:latin typeface="Times New Roman" pitchFamily="18" charset="0"/>
                <a:cs typeface="Times New Roman" pitchFamily="18" charset="0"/>
              </a:rPr>
              <a:t>AC</a:t>
            </a:r>
            <a:endParaRPr lang="vi-VN" sz="3200" b="1">
              <a:latin typeface="Times New Roman" pitchFamily="18" charset="0"/>
              <a:cs typeface="Times New Roman" pitchFamily="18" charset="0"/>
            </a:endParaRPr>
          </a:p>
        </p:txBody>
      </p:sp>
      <p:sp>
        <p:nvSpPr>
          <p:cNvPr id="17" name="TextBox 16"/>
          <p:cNvSpPr txBox="1"/>
          <p:nvPr/>
        </p:nvSpPr>
        <p:spPr>
          <a:xfrm>
            <a:off x="4000496" y="5072074"/>
            <a:ext cx="857256" cy="584775"/>
          </a:xfrm>
          <a:prstGeom prst="rect">
            <a:avLst/>
          </a:prstGeom>
          <a:noFill/>
        </p:spPr>
        <p:txBody>
          <a:bodyPr wrap="square" rtlCol="0">
            <a:spAutoFit/>
          </a:bodyPr>
          <a:lstStyle/>
          <a:p>
            <a:r>
              <a:rPr lang="en-US" sz="3200" b="1" smtClean="0">
                <a:latin typeface="Times New Roman" pitchFamily="18" charset="0"/>
                <a:cs typeface="Times New Roman" pitchFamily="18" charset="0"/>
              </a:rPr>
              <a:t>AC</a:t>
            </a:r>
            <a:endParaRPr lang="vi-VN" sz="3200" b="1">
              <a:latin typeface="Times New Roman" pitchFamily="18" charset="0"/>
              <a:cs typeface="Times New Roman" pitchFamily="18" charset="0"/>
            </a:endParaRPr>
          </a:p>
        </p:txBody>
      </p:sp>
      <p:sp>
        <p:nvSpPr>
          <p:cNvPr id="18" name="Right Arrow 17"/>
          <p:cNvSpPr/>
          <p:nvPr/>
        </p:nvSpPr>
        <p:spPr>
          <a:xfrm>
            <a:off x="3357554" y="5214950"/>
            <a:ext cx="500066"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409"/>
                                        </p:tgtEl>
                                        <p:attrNameLst>
                                          <p:attrName>style.visibility</p:attrName>
                                        </p:attrNameLst>
                                      </p:cBhvr>
                                      <p:to>
                                        <p:strVal val="visible"/>
                                      </p:to>
                                    </p:set>
                                    <p:animEffect transition="in" filter="checkerboard(across)">
                                      <p:cBhvr>
                                        <p:cTn id="12" dur="500"/>
                                        <p:tgtEl>
                                          <p:spTgt spid="1740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checkerboard(across)">
                                      <p:cBhvr>
                                        <p:cTn id="20" dur="500"/>
                                        <p:tgtEl>
                                          <p:spTgt spid="12"/>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checkerboard(across)">
                                      <p:cBhvr>
                                        <p:cTn id="23" dur="500"/>
                                        <p:tgtEl>
                                          <p:spTgt spid="11"/>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checkerboard(across)">
                                      <p:cBhvr>
                                        <p:cTn id="26" dur="500"/>
                                        <p:tgtEl>
                                          <p:spTgt spid="13"/>
                                        </p:tgtEl>
                                      </p:cBhvr>
                                    </p:animEffect>
                                  </p:childTnLst>
                                </p:cTn>
                              </p:par>
                              <p:par>
                                <p:cTn id="27" presetID="5" presetClass="entr" presetSubtype="1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checkerboard(across)">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grpId="0" nodeType="clickEffect">
                                  <p:stCondLst>
                                    <p:cond delay="0"/>
                                  </p:stCondLst>
                                  <p:childTnLst>
                                    <p:set>
                                      <p:cBhvr>
                                        <p:cTn id="33" dur="1" fill="hold">
                                          <p:stCondLst>
                                            <p:cond delay="0"/>
                                          </p:stCondLst>
                                        </p:cTn>
                                        <p:tgtEl>
                                          <p:spTgt spid="17415"/>
                                        </p:tgtEl>
                                        <p:attrNameLst>
                                          <p:attrName>style.visibility</p:attrName>
                                        </p:attrNameLst>
                                      </p:cBhvr>
                                      <p:to>
                                        <p:strVal val="visible"/>
                                      </p:to>
                                    </p:set>
                                    <p:animEffect transition="in" filter="checkerboard(across)">
                                      <p:cBhvr>
                                        <p:cTn id="34" dur="500"/>
                                        <p:tgtEl>
                                          <p:spTgt spid="17415"/>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grpId="0" nodeType="clickEffect">
                                  <p:stCondLst>
                                    <p:cond delay="0"/>
                                  </p:stCondLst>
                                  <p:childTnLst>
                                    <p:set>
                                      <p:cBhvr>
                                        <p:cTn id="38" dur="1" fill="hold">
                                          <p:stCondLst>
                                            <p:cond delay="0"/>
                                          </p:stCondLst>
                                        </p:cTn>
                                        <p:tgtEl>
                                          <p:spTgt spid="17416"/>
                                        </p:tgtEl>
                                        <p:attrNameLst>
                                          <p:attrName>style.visibility</p:attrName>
                                        </p:attrNameLst>
                                      </p:cBhvr>
                                      <p:to>
                                        <p:strVal val="visible"/>
                                      </p:to>
                                    </p:set>
                                    <p:animEffect transition="in" filter="checkerboard(across)">
                                      <p:cBhvr>
                                        <p:cTn id="39" dur="500"/>
                                        <p:tgtEl>
                                          <p:spTgt spid="17416"/>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checkerboard(across)">
                                      <p:cBhvr>
                                        <p:cTn id="44" dur="500"/>
                                        <p:tgtEl>
                                          <p:spTgt spid="16"/>
                                        </p:tgtEl>
                                      </p:cBhvr>
                                    </p:animEffect>
                                  </p:childTnLst>
                                </p:cTn>
                              </p:par>
                              <p:par>
                                <p:cTn id="45" presetID="5" presetClass="entr" presetSubtype="1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checkerboard(across)">
                                      <p:cBhvr>
                                        <p:cTn id="47" dur="500"/>
                                        <p:tgtEl>
                                          <p:spTgt spid="18"/>
                                        </p:tgtEl>
                                      </p:cBhvr>
                                    </p:animEffect>
                                  </p:childTnLst>
                                </p:cTn>
                              </p:par>
                              <p:par>
                                <p:cTn id="48" presetID="5" presetClass="entr" presetSubtype="10"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checkerboard(across)">
                                      <p:cBhvr>
                                        <p:cTn id="5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409" grpId="0"/>
      <p:bldP spid="9" grpId="0"/>
      <p:bldP spid="10" grpId="0"/>
      <p:bldP spid="11" grpId="0"/>
      <p:bldP spid="12" grpId="0" animBg="1"/>
      <p:bldP spid="13" grpId="0" animBg="1"/>
      <p:bldP spid="17415" grpId="0"/>
      <p:bldP spid="17416" grpId="0"/>
      <p:bldP spid="16" grpId="0"/>
      <p:bldP spid="17" grpId="0"/>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0" y="47130"/>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Bộ biến tần trực tiếp có thể hoạt động:</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Với quá trình chuyển mạch phụ thuộc bên ngoài: tín hiệu điều khiển có dạng hình thang hoặc dạng điều hòa.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Với quá trình chuyển mạch cưỡng bức (ít gặp)</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18434" name="Rectangle 2"/>
          <p:cNvSpPr>
            <a:spLocks noChangeArrowheads="1"/>
          </p:cNvSpPr>
          <p:nvPr/>
        </p:nvSpPr>
        <p:spPr bwMode="auto">
          <a:xfrm>
            <a:off x="0" y="2643182"/>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B050"/>
                </a:solidFill>
                <a:effectLst/>
                <a:latin typeface="Times New Roman" pitchFamily="18" charset="0"/>
                <a:ea typeface="Calibri" pitchFamily="34" charset="0"/>
                <a:cs typeface="Times New Roman" pitchFamily="18" charset="0"/>
              </a:rPr>
              <a:t>5.2/ </a:t>
            </a:r>
            <a:r>
              <a:rPr kumimoji="0" lang="en-US" sz="3200" b="1" i="0" u="sng" strike="noStrike" cap="none" normalizeH="0" baseline="0" smtClean="0">
                <a:ln>
                  <a:noFill/>
                </a:ln>
                <a:solidFill>
                  <a:srgbClr val="00B050"/>
                </a:solidFill>
                <a:effectLst/>
                <a:latin typeface="Times New Roman" pitchFamily="18" charset="0"/>
                <a:ea typeface="Calibri" pitchFamily="34" charset="0"/>
                <a:cs typeface="Times New Roman" pitchFamily="18" charset="0"/>
              </a:rPr>
              <a:t>Bộ biến tần gián tiếp</a:t>
            </a:r>
            <a:r>
              <a:rPr kumimoji="0" lang="en-US" sz="3200" b="1" i="0" u="none" strike="noStrike" cap="none" normalizeH="0" baseline="0" smtClean="0">
                <a:ln>
                  <a:noFill/>
                </a:ln>
                <a:solidFill>
                  <a:srgbClr val="00B050"/>
                </a:solidFill>
                <a:effectLst/>
                <a:latin typeface="Times New Roman" pitchFamily="18" charset="0"/>
                <a:ea typeface="Calibri" pitchFamily="34" charset="0"/>
                <a:cs typeface="Times New Roman" pitchFamily="18" charset="0"/>
              </a:rPr>
              <a:t>:</a:t>
            </a:r>
            <a:endParaRPr kumimoji="0" lang="en-US" sz="3200" b="1"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18435" name="Rectangle 3"/>
          <p:cNvSpPr>
            <a:spLocks noChangeArrowheads="1"/>
          </p:cNvSpPr>
          <p:nvPr/>
        </p:nvSpPr>
        <p:spPr bwMode="auto">
          <a:xfrm>
            <a:off x="142844" y="3214686"/>
            <a:ext cx="900115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5.2.1- </a:t>
            </a:r>
            <a:r>
              <a:rPr kumimoji="0" lang="en-US" sz="3200" b="1" i="0" u="sng"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Đặc điểm</a:t>
            </a: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a:t>
            </a:r>
            <a:endParaRPr kumimoji="0" lang="en-US" sz="3200" b="1"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18436" name="Rectangle 4"/>
          <p:cNvSpPr>
            <a:spLocks noChangeArrowheads="1"/>
          </p:cNvSpPr>
          <p:nvPr/>
        </p:nvSpPr>
        <p:spPr bwMode="auto">
          <a:xfrm>
            <a:off x="71438" y="3929066"/>
            <a:ext cx="885828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gián tiếp gồm có bộ chỉnh lưu với chức năng chỉnh lưu điện áp xoay chiều với tần số cố định ở ngõ vào và bộ nghịch lưu thực hiện việc chuyển đổi điện áp (hoặc dòng điện) chỉnh lưu sang dạng áp hoặc dòng xoay chiều ở ngõ ra.</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433"/>
                                        </p:tgtEl>
                                        <p:attrNameLst>
                                          <p:attrName>style.visibility</p:attrName>
                                        </p:attrNameLst>
                                      </p:cBhvr>
                                      <p:to>
                                        <p:strVal val="visible"/>
                                      </p:to>
                                    </p:set>
                                    <p:animEffect transition="in" filter="checkerboard(across)">
                                      <p:cBhvr>
                                        <p:cTn id="7" dur="500"/>
                                        <p:tgtEl>
                                          <p:spTgt spid="1843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checkerboard(across)">
                                      <p:cBhvr>
                                        <p:cTn id="12" dur="500"/>
                                        <p:tgtEl>
                                          <p:spTgt spid="1843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8435"/>
                                        </p:tgtEl>
                                        <p:attrNameLst>
                                          <p:attrName>style.visibility</p:attrName>
                                        </p:attrNameLst>
                                      </p:cBhvr>
                                      <p:to>
                                        <p:strVal val="visible"/>
                                      </p:to>
                                    </p:set>
                                    <p:animEffect transition="in" filter="checkerboard(across)">
                                      <p:cBhvr>
                                        <p:cTn id="17" dur="500"/>
                                        <p:tgtEl>
                                          <p:spTgt spid="1843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8436"/>
                                        </p:tgtEl>
                                        <p:attrNameLst>
                                          <p:attrName>style.visibility</p:attrName>
                                        </p:attrNameLst>
                                      </p:cBhvr>
                                      <p:to>
                                        <p:strVal val="visible"/>
                                      </p:to>
                                    </p:set>
                                    <p:animEffect transition="in" filter="checkerboard(across)">
                                      <p:cBhvr>
                                        <p:cTn id="22"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3" grpId="0"/>
      <p:bldP spid="18434" grpId="0"/>
      <p:bldP spid="18435" grpId="0"/>
      <p:bldP spid="1843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71438" y="71414"/>
            <a:ext cx="878684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gián tiếp hoạt động với công suất khoảng vài kW đến vài trăm kW.</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Phạm vi hoạt động của tần số khoảng vài chục Hz đến vài trăm Hz.</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Công suất tối đa có thể đến vài MW và tần số tối đa khoảng vài chục kHz (trong kỹ thuật nhiệt điện – lò cao tần).</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19458" name="Rectangle 2"/>
          <p:cNvSpPr>
            <a:spLocks noChangeArrowheads="1"/>
          </p:cNvSpPr>
          <p:nvPr/>
        </p:nvSpPr>
        <p:spPr bwMode="auto">
          <a:xfrm>
            <a:off x="-32" y="3772919"/>
            <a:ext cx="900115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5.2.2- </a:t>
            </a:r>
            <a:r>
              <a:rPr kumimoji="0" lang="en-US" sz="3200" b="1" i="0" u="sng"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Bộ biến tần áp gián tiếp</a:t>
            </a: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a:t>
            </a:r>
            <a:endParaRPr kumimoji="0" lang="en-US" sz="3200" b="1"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checkerboard(across)">
                                      <p:cBhvr>
                                        <p:cTn id="7" dur="500"/>
                                        <p:tgtEl>
                                          <p:spTgt spid="1945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checkerboard(across)">
                                      <p:cBhvr>
                                        <p:cTn id="12"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p:bldP spid="194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1142976" y="142852"/>
            <a:ext cx="6572296" cy="3000396"/>
          </a:xfrm>
          <a:prstGeom prst="rect">
            <a:avLst/>
          </a:prstGeom>
          <a:noFill/>
          <a:ln w="9525">
            <a:noFill/>
            <a:miter lim="800000"/>
            <a:headEnd/>
            <a:tailEnd/>
          </a:ln>
        </p:spPr>
      </p:pic>
      <p:sp>
        <p:nvSpPr>
          <p:cNvPr id="20481" name="Rectangle 1"/>
          <p:cNvSpPr>
            <a:spLocks noChangeArrowheads="1"/>
          </p:cNvSpPr>
          <p:nvPr/>
        </p:nvSpPr>
        <p:spPr bwMode="auto">
          <a:xfrm>
            <a:off x="0" y="3143248"/>
            <a:ext cx="914400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Mạch trung gian một chiều</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Tụ lọc C</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f</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với điện dung khá lớn (khoảng vài ngàn µF) giúp cho mạch trung gian hoạt động như nguồn điện áp.</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Cuộn kháng L</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f</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có tác dụng nắn dòng điện chỉnh lưu.</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Do tác dụng của diode nghịch đảo bộ chỉnh lưu, điện áp đặt trên tụ chỉ có thể đạt giá trị dương.</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0481"/>
                                        </p:tgtEl>
                                        <p:attrNameLst>
                                          <p:attrName>style.visibility</p:attrName>
                                        </p:attrNameLst>
                                      </p:cBhvr>
                                      <p:to>
                                        <p:strVal val="visible"/>
                                      </p:to>
                                    </p:set>
                                    <p:animEffect transition="in" filter="checkerboard(across)">
                                      <p:cBhvr>
                                        <p:cTn id="12" dur="500"/>
                                        <p:tgtEl>
                                          <p:spTgt spid="204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1142976" y="142852"/>
            <a:ext cx="6572296" cy="3000396"/>
          </a:xfrm>
          <a:prstGeom prst="rect">
            <a:avLst/>
          </a:prstGeom>
          <a:noFill/>
          <a:ln w="9525">
            <a:noFill/>
            <a:miter lim="800000"/>
            <a:headEnd/>
            <a:tailEnd/>
          </a:ln>
        </p:spPr>
      </p:pic>
      <p:sp>
        <p:nvSpPr>
          <p:cNvPr id="21505" name="Rectangle 1"/>
          <p:cNvSpPr>
            <a:spLocks noChangeArrowheads="1"/>
          </p:cNvSpPr>
          <p:nvPr/>
        </p:nvSpPr>
        <p:spPr bwMode="auto">
          <a:xfrm>
            <a:off x="71406" y="3073786"/>
            <a:ext cx="900115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Bộ nghịch lưu áp</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dạng một pha hoặc ba pha. Quá trình chuyển mạch của bộ nghịch lưu áp thường là quá trình chuyển đổi cưỡng bức.</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1506" name="Rectangle 2"/>
          <p:cNvSpPr>
            <a:spLocks noChangeArrowheads="1"/>
          </p:cNvSpPr>
          <p:nvPr/>
        </p:nvSpPr>
        <p:spPr bwMode="auto">
          <a:xfrm>
            <a:off x="0" y="4643446"/>
            <a:ext cx="9144000"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Bộ chỉnh lưu</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có nhiều dạng khác nhau, mạch tia, mạch cầu một pha hoặc ba pha. Nếu như bộ chỉnh lưu một pha và bộ nghịch lưu ba pha, bộ biến tần sẽ thực hiện cả chức năng bộ biến đổi tổng số pha.</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1505"/>
                                        </p:tgtEl>
                                        <p:attrNameLst>
                                          <p:attrName>style.visibility</p:attrName>
                                        </p:attrNameLst>
                                      </p:cBhvr>
                                      <p:to>
                                        <p:strVal val="visible"/>
                                      </p:to>
                                    </p:set>
                                    <p:animEffect transition="in" filter="checkerboard(across)">
                                      <p:cBhvr>
                                        <p:cTn id="12" dur="500"/>
                                        <p:tgtEl>
                                          <p:spTgt spid="2150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1506"/>
                                        </p:tgtEl>
                                        <p:attrNameLst>
                                          <p:attrName>style.visibility</p:attrName>
                                        </p:attrNameLst>
                                      </p:cBhvr>
                                      <p:to>
                                        <p:strVal val="visible"/>
                                      </p:to>
                                    </p:set>
                                    <p:animEffect transition="in" filter="checkerboard(across)">
                                      <p:cBhvr>
                                        <p:cTn id="17"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 grpId="0"/>
      <p:bldP spid="2150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1142976" y="-24"/>
            <a:ext cx="6572296" cy="3000396"/>
          </a:xfrm>
          <a:prstGeom prst="rect">
            <a:avLst/>
          </a:prstGeom>
          <a:noFill/>
          <a:ln w="9525">
            <a:noFill/>
            <a:miter lim="800000"/>
            <a:headEnd/>
            <a:tailEnd/>
          </a:ln>
        </p:spPr>
      </p:pic>
      <p:sp>
        <p:nvSpPr>
          <p:cNvPr id="22529" name="Rectangle 1"/>
          <p:cNvSpPr>
            <a:spLocks noChangeArrowheads="1"/>
          </p:cNvSpPr>
          <p:nvPr/>
        </p:nvSpPr>
        <p:spPr bwMode="auto">
          <a:xfrm>
            <a:off x="0" y="2857496"/>
            <a:ext cx="9144000"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Ở chế độ máy phát của tải (VD khi hãm động cơ không đồng bộ), năng lượng hãm được trả ngược về mạch một chiều và nạp cho tụ lọc C</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f</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Năng lượng nạp về trên tụ làm điện áp nó tăng lên và có thể gây quá áp.</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Để loại bỏ hiện tượng quá áp trên tụ C</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f</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ta mắc một điện trở song song với tụ, việc đóng mạch xả tụ thực hiện nhờ công tắc bán dẫn S.</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2529"/>
                                        </p:tgtEl>
                                        <p:attrNameLst>
                                          <p:attrName>style.visibility</p:attrName>
                                        </p:attrNameLst>
                                      </p:cBhvr>
                                      <p:to>
                                        <p:strVal val="visible"/>
                                      </p:to>
                                    </p:set>
                                    <p:animEffect transition="in" filter="checkerboard(across)">
                                      <p:cBhvr>
                                        <p:cTn id="12" dur="500"/>
                                        <p:tgtEl>
                                          <p:spTgt spid="225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0" y="0"/>
            <a:ext cx="900115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5.2.3- </a:t>
            </a:r>
            <a:r>
              <a:rPr kumimoji="0" lang="en-US" sz="3200" b="1" i="0" u="sng"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Bộ biến tần dòng gián tiếp</a:t>
            </a: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a:t>
            </a:r>
            <a:endParaRPr kumimoji="0" lang="en-US" sz="3200" b="1"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857224" y="500042"/>
            <a:ext cx="6786610" cy="3071834"/>
          </a:xfrm>
          <a:prstGeom prst="rect">
            <a:avLst/>
          </a:prstGeom>
          <a:noFill/>
          <a:ln w="9525">
            <a:noFill/>
            <a:miter lim="800000"/>
            <a:headEnd/>
            <a:tailEnd/>
          </a:ln>
        </p:spPr>
      </p:pic>
      <p:sp>
        <p:nvSpPr>
          <p:cNvPr id="23554" name="Rectangle 2"/>
          <p:cNvSpPr>
            <a:spLocks noChangeArrowheads="1"/>
          </p:cNvSpPr>
          <p:nvPr/>
        </p:nvSpPr>
        <p:spPr bwMode="auto">
          <a:xfrm>
            <a:off x="71438" y="3357562"/>
            <a:ext cx="9001156"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Mạch trung gian</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Chỉ có cuộn cảm L</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f</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(khoảng vài mH) thực hiện chức năng trao đổi năng lượng ảo giữa tải tiêu thụ và mạch trung gian.</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Cuộn cảm tạo điều kiện cho quá trình thay đổi chiều của điện áp u</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d2</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xảy ra nhanh chóng không phụ thuộc vào điện áp chỉnh lưu u</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d1</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3553"/>
                                        </p:tgtEl>
                                        <p:attrNameLst>
                                          <p:attrName>style.visibility</p:attrName>
                                        </p:attrNameLst>
                                      </p:cBhvr>
                                      <p:to>
                                        <p:strVal val="visible"/>
                                      </p:to>
                                    </p:set>
                                    <p:animEffect transition="in" filter="checkerboard(across)">
                                      <p:cBhvr>
                                        <p:cTn id="7" dur="500"/>
                                        <p:tgtEl>
                                          <p:spTgt spid="2355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3554"/>
                                        </p:tgtEl>
                                        <p:attrNameLst>
                                          <p:attrName>style.visibility</p:attrName>
                                        </p:attrNameLst>
                                      </p:cBhvr>
                                      <p:to>
                                        <p:strVal val="visible"/>
                                      </p:to>
                                    </p:set>
                                    <p:animEffect transition="in" filter="checkerboard(across)">
                                      <p:cBhvr>
                                        <p:cTn id="17" dur="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3" grpId="0"/>
      <p:bldP spid="2355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857224" y="71414"/>
            <a:ext cx="6786610" cy="3071834"/>
          </a:xfrm>
          <a:prstGeom prst="rect">
            <a:avLst/>
          </a:prstGeom>
          <a:noFill/>
          <a:ln w="9525">
            <a:noFill/>
            <a:miter lim="800000"/>
            <a:headEnd/>
            <a:tailEnd/>
          </a:ln>
        </p:spPr>
      </p:pic>
      <p:sp>
        <p:nvSpPr>
          <p:cNvPr id="24577" name="Rectangle 1"/>
          <p:cNvSpPr>
            <a:spLocks noChangeArrowheads="1"/>
          </p:cNvSpPr>
          <p:nvPr/>
        </p:nvSpPr>
        <p:spPr bwMode="auto">
          <a:xfrm>
            <a:off x="0" y="3089033"/>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Bộ nghịch lưu dòng</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một pha hoặc thường gặp hơn ở dạng ba pha. Bộ nghịch lưu dòng với quá trình chuyển mạch phụ thuộc, để điều khiển bộ nghịch lưu dòng có thể thực hiện theo phương pháp điều biên hoặc kỹ thuật điều chế độ rộng xung.</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4578" name="Rectangle 2"/>
          <p:cNvSpPr>
            <a:spLocks noChangeArrowheads="1"/>
          </p:cNvSpPr>
          <p:nvPr/>
        </p:nvSpPr>
        <p:spPr bwMode="auto">
          <a:xfrm>
            <a:off x="0" y="5643578"/>
            <a:ext cx="914400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Bộ chỉnh lưu</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thường sử dụng mạch cầu ba pha có điều khiển. </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4577"/>
                                        </p:tgtEl>
                                        <p:attrNameLst>
                                          <p:attrName>style.visibility</p:attrName>
                                        </p:attrNameLst>
                                      </p:cBhvr>
                                      <p:to>
                                        <p:strVal val="visible"/>
                                      </p:to>
                                    </p:set>
                                    <p:animEffect transition="in" filter="checkerboard(across)">
                                      <p:cBhvr>
                                        <p:cTn id="12" dur="500"/>
                                        <p:tgtEl>
                                          <p:spTgt spid="2457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4578"/>
                                        </p:tgtEl>
                                        <p:attrNameLst>
                                          <p:attrName>style.visibility</p:attrName>
                                        </p:attrNameLst>
                                      </p:cBhvr>
                                      <p:to>
                                        <p:strVal val="visible"/>
                                      </p:to>
                                    </p:set>
                                    <p:animEffect transition="in" filter="checkerboard(across)">
                                      <p:cBhvr>
                                        <p:cTn id="17" dur="5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 grpId="0"/>
      <p:bldP spid="2457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0" y="152451"/>
            <a:ext cx="9001156"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Để giảm hiện tượng quá áp trên các chi tiết bán dẫn của bộ nghịch lưu, ta có thể sử dụng bộ nghịch lưu với tụ hạn chế quá áp mắc song song với tải hoặc sử dụng mạch tích năng lượng.</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214282" y="2571744"/>
            <a:ext cx="8643998" cy="378621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5601"/>
                                        </p:tgtEl>
                                        <p:attrNameLst>
                                          <p:attrName>style.visibility</p:attrName>
                                        </p:attrNameLst>
                                      </p:cBhvr>
                                      <p:to>
                                        <p:strVal val="visible"/>
                                      </p:to>
                                    </p:set>
                                    <p:animEffect transition="in" filter="checkerboard(across)">
                                      <p:cBhvr>
                                        <p:cTn id="7" dur="500"/>
                                        <p:tgtEl>
                                          <p:spTgt spid="2560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0" y="58143"/>
            <a:ext cx="885828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B050"/>
                </a:solidFill>
                <a:effectLst/>
                <a:latin typeface="Times New Roman" pitchFamily="18" charset="0"/>
                <a:ea typeface="Calibri" pitchFamily="34" charset="0"/>
                <a:cs typeface="Times New Roman" pitchFamily="18" charset="0"/>
              </a:rPr>
              <a:t>5.3/ </a:t>
            </a:r>
            <a:r>
              <a:rPr kumimoji="0" lang="en-US" sz="3200" b="1" i="0" u="sng" strike="noStrike" cap="none" normalizeH="0" baseline="0" smtClean="0">
                <a:ln>
                  <a:noFill/>
                </a:ln>
                <a:solidFill>
                  <a:srgbClr val="00B050"/>
                </a:solidFill>
                <a:effectLst/>
                <a:latin typeface="Times New Roman" pitchFamily="18" charset="0"/>
                <a:ea typeface="Calibri" pitchFamily="34" charset="0"/>
                <a:cs typeface="Times New Roman" pitchFamily="18" charset="0"/>
              </a:rPr>
              <a:t>Bộ biến tần trực tiếp</a:t>
            </a:r>
            <a:r>
              <a:rPr kumimoji="0" lang="en-US" sz="3200" b="1" i="0" u="none" strike="noStrike" cap="none" normalizeH="0" baseline="0" smtClean="0">
                <a:ln>
                  <a:noFill/>
                </a:ln>
                <a:solidFill>
                  <a:srgbClr val="00B050"/>
                </a:solidFill>
                <a:effectLst/>
                <a:latin typeface="Times New Roman" pitchFamily="18" charset="0"/>
                <a:ea typeface="Calibri" pitchFamily="34" charset="0"/>
                <a:cs typeface="Times New Roman" pitchFamily="18" charset="0"/>
              </a:rPr>
              <a:t>:</a:t>
            </a:r>
            <a:endParaRPr kumimoji="0" lang="en-US" sz="3200" b="1"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26626" name="Rectangle 2"/>
          <p:cNvSpPr>
            <a:spLocks noChangeArrowheads="1"/>
          </p:cNvSpPr>
          <p:nvPr/>
        </p:nvSpPr>
        <p:spPr bwMode="auto">
          <a:xfrm>
            <a:off x="71438" y="859208"/>
            <a:ext cx="885828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trực tiếp được phân biệt làm 2 loại:</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có quá trình chuyển mạch phụ thuộc</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có quá trình chuyển mạch cưỡng bức</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6627" name="Rectangle 3"/>
          <p:cNvSpPr>
            <a:spLocks noChangeArrowheads="1"/>
          </p:cNvSpPr>
          <p:nvPr/>
        </p:nvSpPr>
        <p:spPr bwMode="auto">
          <a:xfrm>
            <a:off x="71406" y="2716596"/>
            <a:ext cx="900115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trực tiếp với quá trình chuyển mạch cưỡng bức chứa các linh kiện tự chuyển mạch như GTO, transistor.</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6628" name="Rectangle 4"/>
          <p:cNvSpPr>
            <a:spLocks noChangeArrowheads="1"/>
          </p:cNvSpPr>
          <p:nvPr/>
        </p:nvSpPr>
        <p:spPr bwMode="auto">
          <a:xfrm>
            <a:off x="71438" y="4572008"/>
            <a:ext cx="892971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trực tiếp với quá trình chuyển mạch phụ thuộc được sử dụng nhiều trong công nghiệp.</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6625"/>
                                        </p:tgtEl>
                                        <p:attrNameLst>
                                          <p:attrName>style.visibility</p:attrName>
                                        </p:attrNameLst>
                                      </p:cBhvr>
                                      <p:to>
                                        <p:strVal val="visible"/>
                                      </p:to>
                                    </p:set>
                                    <p:animEffect transition="in" filter="checkerboard(across)">
                                      <p:cBhvr>
                                        <p:cTn id="7" dur="500"/>
                                        <p:tgtEl>
                                          <p:spTgt spid="2662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6626"/>
                                        </p:tgtEl>
                                        <p:attrNameLst>
                                          <p:attrName>style.visibility</p:attrName>
                                        </p:attrNameLst>
                                      </p:cBhvr>
                                      <p:to>
                                        <p:strVal val="visible"/>
                                      </p:to>
                                    </p:set>
                                    <p:animEffect transition="in" filter="checkerboard(across)">
                                      <p:cBhvr>
                                        <p:cTn id="12" dur="500"/>
                                        <p:tgtEl>
                                          <p:spTgt spid="2662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6627"/>
                                        </p:tgtEl>
                                        <p:attrNameLst>
                                          <p:attrName>style.visibility</p:attrName>
                                        </p:attrNameLst>
                                      </p:cBhvr>
                                      <p:to>
                                        <p:strVal val="visible"/>
                                      </p:to>
                                    </p:set>
                                    <p:animEffect transition="in" filter="checkerboard(across)">
                                      <p:cBhvr>
                                        <p:cTn id="17" dur="500"/>
                                        <p:tgtEl>
                                          <p:spTgt spid="2662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6628"/>
                                        </p:tgtEl>
                                        <p:attrNameLst>
                                          <p:attrName>style.visibility</p:attrName>
                                        </p:attrNameLst>
                                      </p:cBhvr>
                                      <p:to>
                                        <p:strVal val="visible"/>
                                      </p:to>
                                    </p:set>
                                    <p:animEffect transition="in" filter="checkerboard(across)">
                                      <p:cBhvr>
                                        <p:cTn id="22"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5" grpId="0"/>
      <p:bldP spid="26626" grpId="0"/>
      <p:bldP spid="26627" grpId="0"/>
      <p:bldP spid="266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58143"/>
            <a:ext cx="900115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5.3.1- </a:t>
            </a:r>
            <a:r>
              <a:rPr kumimoji="0" lang="en-US" sz="3200" b="1" i="0" u="sng"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Bộ biến tần trực tiếp một pha</a:t>
            </a: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a:t>
            </a:r>
            <a:endParaRPr kumimoji="0" lang="en-US" sz="3200" b="1"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4643438" y="857232"/>
            <a:ext cx="4357718" cy="4572032"/>
          </a:xfrm>
          <a:prstGeom prst="rect">
            <a:avLst/>
          </a:prstGeom>
          <a:noFill/>
          <a:ln w="9525">
            <a:noFill/>
            <a:miter lim="800000"/>
            <a:headEnd/>
            <a:tailEnd/>
          </a:ln>
        </p:spPr>
      </p:pic>
      <p:sp>
        <p:nvSpPr>
          <p:cNvPr id="4" name="Rectangle 3"/>
          <p:cNvSpPr/>
          <p:nvPr/>
        </p:nvSpPr>
        <p:spPr>
          <a:xfrm>
            <a:off x="5429256" y="5572140"/>
            <a:ext cx="2874505" cy="584775"/>
          </a:xfrm>
          <a:prstGeom prst="rect">
            <a:avLst/>
          </a:prstGeom>
        </p:spPr>
        <p:txBody>
          <a:bodyPr wrap="none">
            <a:spAutoFit/>
          </a:bodyPr>
          <a:lstStyle/>
          <a:p>
            <a:r>
              <a:rPr lang="en-US" sz="3200">
                <a:solidFill>
                  <a:srgbClr val="FF0000"/>
                </a:solidFill>
                <a:latin typeface="Times New Roman" pitchFamily="18" charset="0"/>
                <a:cs typeface="Times New Roman" pitchFamily="18" charset="0"/>
              </a:rPr>
              <a:t>Sơ đồ nguyên lý</a:t>
            </a:r>
            <a:endParaRPr lang="vi-VN" sz="3200">
              <a:solidFill>
                <a:srgbClr val="FF0000"/>
              </a:solidFill>
              <a:latin typeface="Times New Roman" pitchFamily="18" charset="0"/>
              <a:cs typeface="Times New Roman" pitchFamily="18" charset="0"/>
            </a:endParaRPr>
          </a:p>
        </p:txBody>
      </p:sp>
      <p:sp>
        <p:nvSpPr>
          <p:cNvPr id="27650" name="Rectangle 2"/>
          <p:cNvSpPr>
            <a:spLocks noChangeArrowheads="1"/>
          </p:cNvSpPr>
          <p:nvPr/>
        </p:nvSpPr>
        <p:spPr bwMode="auto">
          <a:xfrm>
            <a:off x="71438" y="857232"/>
            <a:ext cx="485775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Bộ biến tần có cấu tạo của bộ chỉnh lưu kép. Điều khác biệt so với chức năng của bộ chỉnh lưu kép là bộ biến tần có quá trình điện áp trên tải (tức điện áp chỉnh lưu) đổi dấu một cách liên tục và tuần hoàn.</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7649"/>
                                        </p:tgtEl>
                                        <p:attrNameLst>
                                          <p:attrName>style.visibility</p:attrName>
                                        </p:attrNameLst>
                                      </p:cBhvr>
                                      <p:to>
                                        <p:strVal val="visible"/>
                                      </p:to>
                                    </p:set>
                                    <p:animEffect transition="in" filter="checkerboard(across)">
                                      <p:cBhvr>
                                        <p:cTn id="7" dur="500"/>
                                        <p:tgtEl>
                                          <p:spTgt spid="2764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27650"/>
                                        </p:tgtEl>
                                        <p:attrNameLst>
                                          <p:attrName>style.visibility</p:attrName>
                                        </p:attrNameLst>
                                      </p:cBhvr>
                                      <p:to>
                                        <p:strVal val="visible"/>
                                      </p:to>
                                    </p:set>
                                    <p:animEffect transition="in" filter="checkerboard(across)">
                                      <p:cBhvr>
                                        <p:cTn id="20"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P spid="4" grpId="0"/>
      <p:bldP spid="276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1571604" y="0"/>
            <a:ext cx="5715040" cy="6000768"/>
          </a:xfrm>
          <a:prstGeom prst="rect">
            <a:avLst/>
          </a:prstGeom>
          <a:noFill/>
          <a:ln w="9525">
            <a:noFill/>
            <a:miter lim="800000"/>
            <a:headEnd/>
            <a:tailEnd/>
          </a:ln>
        </p:spPr>
      </p:pic>
      <p:sp>
        <p:nvSpPr>
          <p:cNvPr id="3" name="Rectangle 2"/>
          <p:cNvSpPr/>
          <p:nvPr/>
        </p:nvSpPr>
        <p:spPr>
          <a:xfrm>
            <a:off x="2071670" y="6000768"/>
            <a:ext cx="4722768" cy="584775"/>
          </a:xfrm>
          <a:prstGeom prst="rect">
            <a:avLst/>
          </a:prstGeom>
        </p:spPr>
        <p:txBody>
          <a:bodyPr wrap="none">
            <a:spAutoFit/>
          </a:bodyPr>
          <a:lstStyle/>
          <a:p>
            <a:r>
              <a:rPr lang="en-US" sz="3200">
                <a:solidFill>
                  <a:srgbClr val="FF0000"/>
                </a:solidFill>
                <a:latin typeface="Times New Roman" pitchFamily="18" charset="0"/>
                <a:cs typeface="Times New Roman" pitchFamily="18" charset="0"/>
              </a:rPr>
              <a:t>Dạng sóng điều khiển riêng</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642910" y="214290"/>
            <a:ext cx="7643866" cy="5286412"/>
          </a:xfrm>
          <a:prstGeom prst="rect">
            <a:avLst/>
          </a:prstGeom>
          <a:noFill/>
          <a:ln w="9525">
            <a:noFill/>
            <a:miter lim="800000"/>
            <a:headEnd/>
            <a:tailEnd/>
          </a:ln>
        </p:spPr>
      </p:pic>
      <p:sp>
        <p:nvSpPr>
          <p:cNvPr id="3" name="Rectangle 2"/>
          <p:cNvSpPr/>
          <p:nvPr/>
        </p:nvSpPr>
        <p:spPr>
          <a:xfrm>
            <a:off x="357190" y="5916059"/>
            <a:ext cx="8929718" cy="584775"/>
          </a:xfrm>
          <a:prstGeom prst="rect">
            <a:avLst/>
          </a:prstGeom>
        </p:spPr>
        <p:txBody>
          <a:bodyPr wrap="square">
            <a:spAutoFit/>
          </a:bodyPr>
          <a:lstStyle/>
          <a:p>
            <a:r>
              <a:rPr lang="en-US" sz="3200">
                <a:solidFill>
                  <a:srgbClr val="FF0000"/>
                </a:solidFill>
                <a:latin typeface="Times New Roman" pitchFamily="18" charset="0"/>
                <a:cs typeface="Times New Roman" pitchFamily="18" charset="0"/>
              </a:rPr>
              <a:t>Sơ đồ điều khiển theo phương pháp điều khiển riêng </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0" y="129581"/>
            <a:ext cx="892971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Mạch logic liên quan đến các tín hiệu</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214282" y="1142984"/>
            <a:ext cx="8786874" cy="40005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0" y="-24"/>
            <a:ext cx="892971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Đồ thị điện áp và dòng điện tải trong trường hợp điều khiển đồng thời:</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1785918" y="1000108"/>
            <a:ext cx="5572164" cy="578645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142876" y="295327"/>
            <a:ext cx="8858280"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Điện áp tải xoay chiều tạo thành có thể phân tích thành sóng hài cơ bản có tần số bằng tần số yêu cầu của điện áp tải và các sóng bậc cao với tần số phụ thuộc vào số xung điện áp chỉnh lưu.</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2770" name="Rectangle 2"/>
          <p:cNvSpPr>
            <a:spLocks noChangeArrowheads="1"/>
          </p:cNvSpPr>
          <p:nvPr/>
        </p:nvSpPr>
        <p:spPr bwMode="auto">
          <a:xfrm>
            <a:off x="142844" y="2643182"/>
            <a:ext cx="885828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Chất lượng điện áp và dòng điện tải được cải thiện rõ rệt với bộ chỉnh lưu nhiều xung:</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1571604" y="142876"/>
            <a:ext cx="6000791" cy="65722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0" y="0"/>
            <a:ext cx="900115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Quan hệ giữa điện áp điều khiển và điện áp tải</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33794" name="Rectangle 2"/>
          <p:cNvSpPr>
            <a:spLocks noChangeArrowheads="1"/>
          </p:cNvSpPr>
          <p:nvPr/>
        </p:nvSpPr>
        <p:spPr bwMode="auto">
          <a:xfrm>
            <a:off x="0" y="571480"/>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Điện áp điều khiển cho mỗi tải nghịch lưu có thể chọn dạng sin (hoặc dạng chữ nhật, dạng hình thang …).</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Điện áp điều khiển và sóng hài cơ bản của điện áp tải có tần số bằng nhau và biên độ tỉ lệ với nhau.</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3795" name="Rectangle 3"/>
          <p:cNvSpPr>
            <a:spLocks noChangeArrowheads="1"/>
          </p:cNvSpPr>
          <p:nvPr/>
        </p:nvSpPr>
        <p:spPr bwMode="auto">
          <a:xfrm>
            <a:off x="0" y="3357562"/>
            <a:ext cx="91440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Gọi:   </a:t>
            </a:r>
            <a:r>
              <a:rPr kumimoji="0" lang="en-US" sz="3200" b="0" i="0" u="none" strike="noStrike" cap="none" normalizeH="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v</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t(1)</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sóng hài cơ bản của điện áp tải</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v</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đk­</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hàm sóng điều khiển</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V</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d0</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trị trung bình điện áp chỉnh lưu khi góc điều khiển bằng 0.</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V</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pM</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biên độ điện áp đồng bộ dạng răng cưa hoặc dạng cosin</a:t>
            </a:r>
            <a:r>
              <a:rPr kumimoji="0" lang="vi-VN" sz="3200" b="0" i="0" u="none" strike="noStrike" cap="none" normalizeH="0" baseline="0" smtClean="0">
                <a:ln>
                  <a:noFill/>
                </a:ln>
                <a:solidFill>
                  <a:srgbClr val="002060"/>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3793"/>
                                        </p:tgtEl>
                                        <p:attrNameLst>
                                          <p:attrName>style.visibility</p:attrName>
                                        </p:attrNameLst>
                                      </p:cBhvr>
                                      <p:to>
                                        <p:strVal val="visible"/>
                                      </p:to>
                                    </p:set>
                                    <p:animEffect transition="in" filter="checkerboard(across)">
                                      <p:cBhvr>
                                        <p:cTn id="7" dur="500"/>
                                        <p:tgtEl>
                                          <p:spTgt spid="3379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3794"/>
                                        </p:tgtEl>
                                        <p:attrNameLst>
                                          <p:attrName>style.visibility</p:attrName>
                                        </p:attrNameLst>
                                      </p:cBhvr>
                                      <p:to>
                                        <p:strVal val="visible"/>
                                      </p:to>
                                    </p:set>
                                    <p:animEffect transition="in" filter="checkerboard(across)">
                                      <p:cBhvr>
                                        <p:cTn id="12" dur="500"/>
                                        <p:tgtEl>
                                          <p:spTgt spid="3379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3795"/>
                                        </p:tgtEl>
                                        <p:attrNameLst>
                                          <p:attrName>style.visibility</p:attrName>
                                        </p:attrNameLst>
                                      </p:cBhvr>
                                      <p:to>
                                        <p:strVal val="visible"/>
                                      </p:to>
                                    </p:set>
                                    <p:animEffect transition="in" filter="checkerboard(across)">
                                      <p:cBhvr>
                                        <p:cTn id="17" dur="5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3" grpId="0"/>
      <p:bldP spid="33794" grpId="0"/>
      <p:bldP spid="3379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85918" y="343895"/>
            <a:ext cx="1295739" cy="584775"/>
          </a:xfrm>
          <a:prstGeom prst="rect">
            <a:avLst/>
          </a:prstGeom>
        </p:spPr>
        <p:txBody>
          <a:bodyPr wrap="none">
            <a:spAutoFit/>
          </a:bodyPr>
          <a:lstStyle/>
          <a:p>
            <a:r>
              <a:rPr lang="en-US" sz="3200">
                <a:latin typeface="Times New Roman" pitchFamily="18" charset="0"/>
                <a:cs typeface="Times New Roman" pitchFamily="18" charset="0"/>
              </a:rPr>
              <a:t>Ta có: </a:t>
            </a:r>
            <a:endParaRPr lang="vi-VN" sz="3200">
              <a:latin typeface="Times New Roman" pitchFamily="18" charset="0"/>
              <a:cs typeface="Times New Roman" pitchFamily="18" charset="0"/>
            </a:endParaRPr>
          </a:p>
        </p:txBody>
      </p:sp>
      <p:sp>
        <p:nvSpPr>
          <p:cNvPr id="3584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5841" name="Object 1"/>
          <p:cNvGraphicFramePr>
            <a:graphicFrameLocks noChangeAspect="1"/>
          </p:cNvGraphicFramePr>
          <p:nvPr/>
        </p:nvGraphicFramePr>
        <p:xfrm>
          <a:off x="3210052" y="142852"/>
          <a:ext cx="2166268" cy="1071570"/>
        </p:xfrm>
        <a:graphic>
          <a:graphicData uri="http://schemas.openxmlformats.org/presentationml/2006/ole">
            <p:oleObj spid="_x0000_s35841" name="Equation" r:id="rId3" imgW="888614" imgH="444307" progId="Equation.3">
              <p:embed/>
            </p:oleObj>
          </a:graphicData>
        </a:graphic>
      </p:graphicFrame>
      <p:sp>
        <p:nvSpPr>
          <p:cNvPr id="5" name="Rectangle 4"/>
          <p:cNvSpPr/>
          <p:nvPr/>
        </p:nvSpPr>
        <p:spPr>
          <a:xfrm>
            <a:off x="214282" y="1357298"/>
            <a:ext cx="8715436" cy="1077218"/>
          </a:xfrm>
          <a:prstGeom prst="rect">
            <a:avLst/>
          </a:prstGeom>
        </p:spPr>
        <p:txBody>
          <a:bodyPr wrap="square">
            <a:spAutoFit/>
          </a:bodyPr>
          <a:lstStyle/>
          <a:p>
            <a:r>
              <a:rPr lang="en-US" sz="3200">
                <a:solidFill>
                  <a:srgbClr val="002060"/>
                </a:solidFill>
                <a:latin typeface="Times New Roman" pitchFamily="18" charset="0"/>
                <a:cs typeface="Times New Roman" pitchFamily="18" charset="0"/>
              </a:rPr>
              <a:t>Nếu áp điều khiển dạng sin có biên độ là V</a:t>
            </a:r>
            <a:r>
              <a:rPr lang="en-US" sz="3200" baseline="-25000">
                <a:solidFill>
                  <a:srgbClr val="002060"/>
                </a:solidFill>
                <a:latin typeface="Times New Roman" pitchFamily="18" charset="0"/>
                <a:cs typeface="Times New Roman" pitchFamily="18" charset="0"/>
              </a:rPr>
              <a:t>đkM</a:t>
            </a:r>
            <a:r>
              <a:rPr lang="en-US" sz="3200">
                <a:solidFill>
                  <a:srgbClr val="002060"/>
                </a:solidFill>
                <a:latin typeface="Times New Roman" pitchFamily="18" charset="0"/>
                <a:cs typeface="Times New Roman" pitchFamily="18" charset="0"/>
              </a:rPr>
              <a:t> và tần </a:t>
            </a:r>
            <a:r>
              <a:rPr lang="en-US" sz="3200" smtClean="0">
                <a:solidFill>
                  <a:srgbClr val="002060"/>
                </a:solidFill>
                <a:latin typeface="Times New Roman" pitchFamily="18" charset="0"/>
                <a:cs typeface="Times New Roman" pitchFamily="18" charset="0"/>
              </a:rPr>
              <a:t>số      : </a:t>
            </a:r>
            <a:endParaRPr lang="vi-VN" sz="3200">
              <a:solidFill>
                <a:srgbClr val="002060"/>
              </a:solidFill>
              <a:latin typeface="Times New Roman" pitchFamily="18" charset="0"/>
              <a:cs typeface="Times New Roman" pitchFamily="18" charset="0"/>
            </a:endParaRPr>
          </a:p>
        </p:txBody>
      </p:sp>
      <p:sp>
        <p:nvSpPr>
          <p:cNvPr id="3584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5843" name="Object 3"/>
          <p:cNvGraphicFramePr>
            <a:graphicFrameLocks noChangeAspect="1"/>
          </p:cNvGraphicFramePr>
          <p:nvPr/>
        </p:nvGraphicFramePr>
        <p:xfrm>
          <a:off x="1357290" y="1955588"/>
          <a:ext cx="357190" cy="401842"/>
        </p:xfrm>
        <a:graphic>
          <a:graphicData uri="http://schemas.openxmlformats.org/presentationml/2006/ole">
            <p:oleObj spid="_x0000_s35843" name="Equation" r:id="rId4" imgW="152334" imgH="139639" progId="Equation.3">
              <p:embed/>
            </p:oleObj>
          </a:graphicData>
        </a:graphic>
      </p:graphicFrame>
      <p:sp>
        <p:nvSpPr>
          <p:cNvPr id="3584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5845" name="Object 5"/>
          <p:cNvGraphicFramePr>
            <a:graphicFrameLocks noChangeAspect="1"/>
          </p:cNvGraphicFramePr>
          <p:nvPr/>
        </p:nvGraphicFramePr>
        <p:xfrm>
          <a:off x="2285984" y="2357430"/>
          <a:ext cx="3502446" cy="714380"/>
        </p:xfrm>
        <a:graphic>
          <a:graphicData uri="http://schemas.openxmlformats.org/presentationml/2006/ole">
            <p:oleObj spid="_x0000_s35845" name="Equation" r:id="rId5" imgW="1117600" imgH="228600" progId="Equation.3">
              <p:embed/>
            </p:oleObj>
          </a:graphicData>
        </a:graphic>
      </p:graphicFrame>
      <p:sp>
        <p:nvSpPr>
          <p:cNvPr id="35847" name="Rectangle 7"/>
          <p:cNvSpPr>
            <a:spLocks noChangeArrowheads="1"/>
          </p:cNvSpPr>
          <p:nvPr/>
        </p:nvSpPr>
        <p:spPr bwMode="auto">
          <a:xfrm>
            <a:off x="0" y="3143248"/>
            <a:ext cx="914400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Điện áp tải có dạng sóng hài cơ bản thay đổi theo hệ thức:</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5849"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5848" name="Object 8"/>
          <p:cNvGraphicFramePr>
            <a:graphicFrameLocks noChangeAspect="1"/>
          </p:cNvGraphicFramePr>
          <p:nvPr/>
        </p:nvGraphicFramePr>
        <p:xfrm>
          <a:off x="2109702" y="4000504"/>
          <a:ext cx="4403973" cy="1357322"/>
        </p:xfrm>
        <a:graphic>
          <a:graphicData uri="http://schemas.openxmlformats.org/presentationml/2006/ole">
            <p:oleObj spid="_x0000_s35848" name="Equation" r:id="rId6" imgW="1435100" imgH="444500" progId="Equation.3">
              <p:embed/>
            </p:oleObj>
          </a:graphicData>
        </a:graphic>
      </p:graphicFrame>
      <p:sp>
        <p:nvSpPr>
          <p:cNvPr id="13" name="Rectangle 12"/>
          <p:cNvSpPr/>
          <p:nvPr/>
        </p:nvSpPr>
        <p:spPr>
          <a:xfrm>
            <a:off x="1643042" y="5572140"/>
            <a:ext cx="811441" cy="584775"/>
          </a:xfrm>
          <a:prstGeom prst="rect">
            <a:avLst/>
          </a:prstGeom>
        </p:spPr>
        <p:txBody>
          <a:bodyPr wrap="none">
            <a:spAutoFit/>
          </a:bodyPr>
          <a:lstStyle/>
          <a:p>
            <a:r>
              <a:rPr lang="en-US" sz="3200">
                <a:latin typeface="Times New Roman" pitchFamily="18" charset="0"/>
                <a:cs typeface="Times New Roman" pitchFamily="18" charset="0"/>
              </a:rPr>
              <a:t>Với</a:t>
            </a:r>
            <a:endParaRPr lang="vi-VN" sz="3200">
              <a:latin typeface="Times New Roman" pitchFamily="18" charset="0"/>
              <a:cs typeface="Times New Roman" pitchFamily="18" charset="0"/>
            </a:endParaRPr>
          </a:p>
        </p:txBody>
      </p:sp>
      <p:sp>
        <p:nvSpPr>
          <p:cNvPr id="35851"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5850" name="Object 10"/>
          <p:cNvGraphicFramePr>
            <a:graphicFrameLocks noChangeAspect="1"/>
          </p:cNvGraphicFramePr>
          <p:nvPr/>
        </p:nvGraphicFramePr>
        <p:xfrm>
          <a:off x="2751723" y="5500702"/>
          <a:ext cx="2939163" cy="785818"/>
        </p:xfrm>
        <a:graphic>
          <a:graphicData uri="http://schemas.openxmlformats.org/presentationml/2006/ole">
            <p:oleObj spid="_x0000_s35850" name="Equation" r:id="rId7" imgW="914400" imgH="2413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35841"/>
                                        </p:tgtEl>
                                        <p:attrNameLst>
                                          <p:attrName>style.visibility</p:attrName>
                                        </p:attrNameLst>
                                      </p:cBhvr>
                                      <p:to>
                                        <p:strVal val="visible"/>
                                      </p:to>
                                    </p:set>
                                    <p:animEffect transition="in" filter="checkerboard(across)">
                                      <p:cBhvr>
                                        <p:cTn id="10" dur="500"/>
                                        <p:tgtEl>
                                          <p:spTgt spid="35841"/>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35843"/>
                                        </p:tgtEl>
                                        <p:attrNameLst>
                                          <p:attrName>style.visibility</p:attrName>
                                        </p:attrNameLst>
                                      </p:cBhvr>
                                      <p:to>
                                        <p:strVal val="visible"/>
                                      </p:to>
                                    </p:set>
                                    <p:animEffect transition="in" filter="checkerboard(across)">
                                      <p:cBhvr>
                                        <p:cTn id="15" dur="500"/>
                                        <p:tgtEl>
                                          <p:spTgt spid="35843"/>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35845"/>
                                        </p:tgtEl>
                                        <p:attrNameLst>
                                          <p:attrName>style.visibility</p:attrName>
                                        </p:attrNameLst>
                                      </p:cBhvr>
                                      <p:to>
                                        <p:strVal val="visible"/>
                                      </p:to>
                                    </p:set>
                                    <p:animEffect transition="in" filter="checkerboard(across)">
                                      <p:cBhvr>
                                        <p:cTn id="23" dur="500"/>
                                        <p:tgtEl>
                                          <p:spTgt spid="35845"/>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35847"/>
                                        </p:tgtEl>
                                        <p:attrNameLst>
                                          <p:attrName>style.visibility</p:attrName>
                                        </p:attrNameLst>
                                      </p:cBhvr>
                                      <p:to>
                                        <p:strVal val="visible"/>
                                      </p:to>
                                    </p:set>
                                    <p:animEffect transition="in" filter="checkerboard(across)">
                                      <p:cBhvr>
                                        <p:cTn id="28" dur="500"/>
                                        <p:tgtEl>
                                          <p:spTgt spid="35847"/>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35848"/>
                                        </p:tgtEl>
                                        <p:attrNameLst>
                                          <p:attrName>style.visibility</p:attrName>
                                        </p:attrNameLst>
                                      </p:cBhvr>
                                      <p:to>
                                        <p:strVal val="visible"/>
                                      </p:to>
                                    </p:set>
                                    <p:animEffect transition="in" filter="checkerboard(across)">
                                      <p:cBhvr>
                                        <p:cTn id="33" dur="500"/>
                                        <p:tgtEl>
                                          <p:spTgt spid="35848"/>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checkerboard(across)">
                                      <p:cBhvr>
                                        <p:cTn id="38" dur="500"/>
                                        <p:tgtEl>
                                          <p:spTgt spid="13"/>
                                        </p:tgtEl>
                                      </p:cBhvr>
                                    </p:animEffect>
                                  </p:childTnLst>
                                </p:cTn>
                              </p:par>
                              <p:par>
                                <p:cTn id="39" presetID="5" presetClass="entr" presetSubtype="10" fill="hold" nodeType="withEffect">
                                  <p:stCondLst>
                                    <p:cond delay="0"/>
                                  </p:stCondLst>
                                  <p:childTnLst>
                                    <p:set>
                                      <p:cBhvr>
                                        <p:cTn id="40" dur="1" fill="hold">
                                          <p:stCondLst>
                                            <p:cond delay="0"/>
                                          </p:stCondLst>
                                        </p:cTn>
                                        <p:tgtEl>
                                          <p:spTgt spid="35850"/>
                                        </p:tgtEl>
                                        <p:attrNameLst>
                                          <p:attrName>style.visibility</p:attrName>
                                        </p:attrNameLst>
                                      </p:cBhvr>
                                      <p:to>
                                        <p:strVal val="visible"/>
                                      </p:to>
                                    </p:set>
                                    <p:animEffect transition="in" filter="checkerboard(across)">
                                      <p:cBhvr>
                                        <p:cTn id="41" dur="500"/>
                                        <p:tgtEl>
                                          <p:spTgt spid="358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35847"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0" y="0"/>
            <a:ext cx="9144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Khi sóng điều khiển có biên độ bằng biên độ sóng răng cưa, sóng hài cơ bản của điện áp tải có biên độ bằng V</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d0</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6866" name="Rectangle 2"/>
          <p:cNvSpPr>
            <a:spLocks noChangeArrowheads="1"/>
          </p:cNvSpPr>
          <p:nvPr/>
        </p:nvSpPr>
        <p:spPr bwMode="auto">
          <a:xfrm>
            <a:off x="71406" y="1643050"/>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5.3.2- </a:t>
            </a:r>
            <a:r>
              <a:rPr kumimoji="0" lang="en-US" sz="3200" b="1" i="0" u="sng"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Bộ</a:t>
            </a:r>
            <a:r>
              <a:rPr kumimoji="0" lang="en-US" sz="3200" b="1" i="0" u="sng" strike="noStrike" cap="none" normalizeH="0" smtClean="0">
                <a:ln>
                  <a:noFill/>
                </a:ln>
                <a:solidFill>
                  <a:schemeClr val="accent6">
                    <a:lumMod val="75000"/>
                  </a:schemeClr>
                </a:solidFill>
                <a:effectLst/>
                <a:latin typeface="Times New Roman" pitchFamily="18" charset="0"/>
                <a:ea typeface="Calibri" pitchFamily="34" charset="0"/>
                <a:cs typeface="Times New Roman" pitchFamily="18" charset="0"/>
              </a:rPr>
              <a:t> b</a:t>
            </a:r>
            <a:r>
              <a:rPr kumimoji="0" lang="en-US" sz="3200" b="1" i="0" u="sng"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iến tần trực tiếp ba pha</a:t>
            </a: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a:t>
            </a:r>
            <a:endParaRPr kumimoji="0" lang="en-US" sz="3200" b="1"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36867" name="Rectangle 3"/>
          <p:cNvSpPr>
            <a:spLocks noChangeArrowheads="1"/>
          </p:cNvSpPr>
          <p:nvPr/>
        </p:nvSpPr>
        <p:spPr bwMode="auto">
          <a:xfrm>
            <a:off x="142844" y="2214554"/>
            <a:ext cx="864396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Biến tần trực tiếp có cấu trúc đối xứng</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1857356" y="2786058"/>
            <a:ext cx="4500594" cy="3500462"/>
          </a:xfrm>
          <a:prstGeom prst="rect">
            <a:avLst/>
          </a:prstGeom>
          <a:noFill/>
          <a:ln w="9525">
            <a:noFill/>
            <a:miter lim="800000"/>
            <a:headEnd/>
            <a:tailEnd/>
          </a:ln>
        </p:spPr>
      </p:pic>
      <p:sp>
        <p:nvSpPr>
          <p:cNvPr id="36868" name="Rectangle 4"/>
          <p:cNvSpPr>
            <a:spLocks noChangeArrowheads="1"/>
          </p:cNvSpPr>
          <p:nvPr/>
        </p:nvSpPr>
        <p:spPr bwMode="auto">
          <a:xfrm>
            <a:off x="1428728" y="6286520"/>
            <a:ext cx="657229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Biến tần trực tiếp mắc chung nguồn</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6865"/>
                                        </p:tgtEl>
                                        <p:attrNameLst>
                                          <p:attrName>style.visibility</p:attrName>
                                        </p:attrNameLst>
                                      </p:cBhvr>
                                      <p:to>
                                        <p:strVal val="visible"/>
                                      </p:to>
                                    </p:set>
                                    <p:animEffect transition="in" filter="checkerboard(across)">
                                      <p:cBhvr>
                                        <p:cTn id="7" dur="500"/>
                                        <p:tgtEl>
                                          <p:spTgt spid="3686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6866"/>
                                        </p:tgtEl>
                                        <p:attrNameLst>
                                          <p:attrName>style.visibility</p:attrName>
                                        </p:attrNameLst>
                                      </p:cBhvr>
                                      <p:to>
                                        <p:strVal val="visible"/>
                                      </p:to>
                                    </p:set>
                                    <p:animEffect transition="in" filter="checkerboard(across)">
                                      <p:cBhvr>
                                        <p:cTn id="12" dur="500"/>
                                        <p:tgtEl>
                                          <p:spTgt spid="3686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6867"/>
                                        </p:tgtEl>
                                        <p:attrNameLst>
                                          <p:attrName>style.visibility</p:attrName>
                                        </p:attrNameLst>
                                      </p:cBhvr>
                                      <p:to>
                                        <p:strVal val="visible"/>
                                      </p:to>
                                    </p:set>
                                    <p:animEffect transition="in" filter="checkerboard(across)">
                                      <p:cBhvr>
                                        <p:cTn id="17" dur="500"/>
                                        <p:tgtEl>
                                          <p:spTgt spid="3686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36868"/>
                                        </p:tgtEl>
                                        <p:attrNameLst>
                                          <p:attrName>style.visibility</p:attrName>
                                        </p:attrNameLst>
                                      </p:cBhvr>
                                      <p:to>
                                        <p:strVal val="visible"/>
                                      </p:to>
                                    </p:set>
                                    <p:animEffect transition="in" filter="checkerboard(across)">
                                      <p:cBhvr>
                                        <p:cTn id="25" dur="5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5" grpId="0"/>
      <p:bldP spid="36866" grpId="0"/>
      <p:bldP spid="36867" grpId="0"/>
      <p:bldP spid="3686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1500166" y="71438"/>
            <a:ext cx="6072230" cy="5572140"/>
          </a:xfrm>
          <a:prstGeom prst="rect">
            <a:avLst/>
          </a:prstGeom>
          <a:noFill/>
          <a:ln w="9525">
            <a:noFill/>
            <a:miter lim="800000"/>
            <a:headEnd/>
            <a:tailEnd/>
          </a:ln>
        </p:spPr>
      </p:pic>
      <p:sp>
        <p:nvSpPr>
          <p:cNvPr id="3" name="Rectangle 2"/>
          <p:cNvSpPr/>
          <p:nvPr/>
        </p:nvSpPr>
        <p:spPr>
          <a:xfrm>
            <a:off x="1500166" y="6000768"/>
            <a:ext cx="5913798" cy="584775"/>
          </a:xfrm>
          <a:prstGeom prst="rect">
            <a:avLst/>
          </a:prstGeom>
        </p:spPr>
        <p:txBody>
          <a:bodyPr wrap="none">
            <a:spAutoFit/>
          </a:bodyPr>
          <a:lstStyle/>
          <a:p>
            <a:r>
              <a:rPr lang="en-US" sz="3200">
                <a:solidFill>
                  <a:srgbClr val="FF0000"/>
                </a:solidFill>
                <a:latin typeface="Times New Roman" pitchFamily="18" charset="0"/>
                <a:cs typeface="Times New Roman" pitchFamily="18" charset="0"/>
              </a:rPr>
              <a:t>Biến tần trực tiếp có 3 nguồn riêng</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0" y="0"/>
            <a:ext cx="9001156"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Với cấu trúc mạch biến tần sử dụng nguồn chung, khi thực hiện chuyển mạch các linh kiện nhóm nửa trên của mạch cầu, hiện tượng ngắn mạch nguồn có thể xảy ra.</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7890" name="Rectangle 2"/>
          <p:cNvSpPr>
            <a:spLocks noChangeArrowheads="1"/>
          </p:cNvSpPr>
          <p:nvPr/>
        </p:nvSpPr>
        <p:spPr bwMode="auto">
          <a:xfrm>
            <a:off x="0" y="1971668"/>
            <a:ext cx="8063426"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Biến tần trực tiếp có cấu trúc không đối xứng</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pic>
        <p:nvPicPr>
          <p:cNvPr id="4" name="Picture 3"/>
          <p:cNvPicPr/>
          <p:nvPr/>
        </p:nvPicPr>
        <p:blipFill>
          <a:blip r:embed="rId2"/>
          <a:srcRect/>
          <a:stretch>
            <a:fillRect/>
          </a:stretch>
        </p:blipFill>
        <p:spPr bwMode="auto">
          <a:xfrm>
            <a:off x="2285984" y="2643182"/>
            <a:ext cx="4929222" cy="3429024"/>
          </a:xfrm>
          <a:prstGeom prst="rect">
            <a:avLst/>
          </a:prstGeom>
          <a:noFill/>
          <a:ln w="9525">
            <a:noFill/>
            <a:miter lim="800000"/>
            <a:headEnd/>
            <a:tailEnd/>
          </a:ln>
        </p:spPr>
      </p:pic>
      <p:sp>
        <p:nvSpPr>
          <p:cNvPr id="5" name="Rectangle 4"/>
          <p:cNvSpPr>
            <a:spLocks noChangeArrowheads="1"/>
          </p:cNvSpPr>
          <p:nvPr/>
        </p:nvSpPr>
        <p:spPr bwMode="auto">
          <a:xfrm>
            <a:off x="1785918" y="6143644"/>
            <a:ext cx="657229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Biến tần trực tiếp mắc chung nguồn</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7889"/>
                                        </p:tgtEl>
                                        <p:attrNameLst>
                                          <p:attrName>style.visibility</p:attrName>
                                        </p:attrNameLst>
                                      </p:cBhvr>
                                      <p:to>
                                        <p:strVal val="visible"/>
                                      </p:to>
                                    </p:set>
                                    <p:animEffect transition="in" filter="checkerboard(across)">
                                      <p:cBhvr>
                                        <p:cTn id="7" dur="500"/>
                                        <p:tgtEl>
                                          <p:spTgt spid="3788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7890"/>
                                        </p:tgtEl>
                                        <p:attrNameLst>
                                          <p:attrName>style.visibility</p:attrName>
                                        </p:attrNameLst>
                                      </p:cBhvr>
                                      <p:to>
                                        <p:strVal val="visible"/>
                                      </p:to>
                                    </p:set>
                                    <p:animEffect transition="in" filter="checkerboard(across)">
                                      <p:cBhvr>
                                        <p:cTn id="12" dur="500"/>
                                        <p:tgtEl>
                                          <p:spTgt spid="3789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9" grpId="0"/>
      <p:bldP spid="37890"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2000232" y="142852"/>
            <a:ext cx="5429288" cy="5929354"/>
          </a:xfrm>
          <a:prstGeom prst="rect">
            <a:avLst/>
          </a:prstGeom>
          <a:noFill/>
          <a:ln w="9525">
            <a:noFill/>
            <a:miter lim="800000"/>
            <a:headEnd/>
            <a:tailEnd/>
          </a:ln>
        </p:spPr>
      </p:pic>
      <p:sp>
        <p:nvSpPr>
          <p:cNvPr id="3" name="Rectangle 2"/>
          <p:cNvSpPr/>
          <p:nvPr/>
        </p:nvSpPr>
        <p:spPr>
          <a:xfrm>
            <a:off x="1928794" y="6000768"/>
            <a:ext cx="5913798" cy="584775"/>
          </a:xfrm>
          <a:prstGeom prst="rect">
            <a:avLst/>
          </a:prstGeom>
        </p:spPr>
        <p:txBody>
          <a:bodyPr wrap="none">
            <a:spAutoFit/>
          </a:bodyPr>
          <a:lstStyle/>
          <a:p>
            <a:r>
              <a:rPr lang="en-US" sz="3200">
                <a:solidFill>
                  <a:srgbClr val="FF0000"/>
                </a:solidFill>
                <a:latin typeface="Times New Roman" pitchFamily="18" charset="0"/>
                <a:cs typeface="Times New Roman" pitchFamily="18" charset="0"/>
              </a:rPr>
              <a:t>Biến tần trực tiếp có 3 nguồn riêng</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0" y="0"/>
            <a:ext cx="914400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Biến tần trực tiếp gồm các bộ chỉnh lưu tia ba pha với nguồn chung:</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pic>
        <p:nvPicPr>
          <p:cNvPr id="3" name="Picture 2"/>
          <p:cNvPicPr/>
          <p:nvPr/>
        </p:nvPicPr>
        <p:blipFill>
          <a:blip r:embed="rId3"/>
          <a:srcRect/>
          <a:stretch>
            <a:fillRect/>
          </a:stretch>
        </p:blipFill>
        <p:spPr bwMode="auto">
          <a:xfrm>
            <a:off x="642910" y="1000108"/>
            <a:ext cx="8072494" cy="4214842"/>
          </a:xfrm>
          <a:prstGeom prst="rect">
            <a:avLst/>
          </a:prstGeom>
          <a:noFill/>
          <a:ln w="9525">
            <a:noFill/>
            <a:miter lim="800000"/>
            <a:headEnd/>
            <a:tailEnd/>
          </a:ln>
        </p:spPr>
      </p:pic>
      <p:sp>
        <p:nvSpPr>
          <p:cNvPr id="39938" name="Rectangle 2"/>
          <p:cNvSpPr>
            <a:spLocks noChangeArrowheads="1"/>
          </p:cNvSpPr>
          <p:nvPr/>
        </p:nvSpPr>
        <p:spPr bwMode="auto">
          <a:xfrm>
            <a:off x="71438" y="5214950"/>
            <a:ext cx="892971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Tần số hài cơ bản của điện áp ra cho bởi hệ thức:</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994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9" name="Object 3"/>
          <p:cNvGraphicFramePr>
            <a:graphicFrameLocks noChangeAspect="1"/>
          </p:cNvGraphicFramePr>
          <p:nvPr/>
        </p:nvGraphicFramePr>
        <p:xfrm>
          <a:off x="2797539" y="5715016"/>
          <a:ext cx="2631717" cy="1071546"/>
        </p:xfrm>
        <a:graphic>
          <a:graphicData uri="http://schemas.openxmlformats.org/presentationml/2006/ole">
            <p:oleObj spid="_x0000_s39939" name="Equation" r:id="rId4" imgW="977476" imgH="393529"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9937"/>
                                        </p:tgtEl>
                                        <p:attrNameLst>
                                          <p:attrName>style.visibility</p:attrName>
                                        </p:attrNameLst>
                                      </p:cBhvr>
                                      <p:to>
                                        <p:strVal val="visible"/>
                                      </p:to>
                                    </p:set>
                                    <p:animEffect transition="in" filter="checkerboard(across)">
                                      <p:cBhvr>
                                        <p:cTn id="7" dur="500"/>
                                        <p:tgtEl>
                                          <p:spTgt spid="39937"/>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39938"/>
                                        </p:tgtEl>
                                        <p:attrNameLst>
                                          <p:attrName>style.visibility</p:attrName>
                                        </p:attrNameLst>
                                      </p:cBhvr>
                                      <p:to>
                                        <p:strVal val="visible"/>
                                      </p:to>
                                    </p:set>
                                    <p:animEffect transition="in" filter="checkerboard(across)">
                                      <p:cBhvr>
                                        <p:cTn id="15" dur="500"/>
                                        <p:tgtEl>
                                          <p:spTgt spid="3993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39939"/>
                                        </p:tgtEl>
                                        <p:attrNameLst>
                                          <p:attrName>style.visibility</p:attrName>
                                        </p:attrNameLst>
                                      </p:cBhvr>
                                      <p:to>
                                        <p:strVal val="visible"/>
                                      </p:to>
                                    </p:set>
                                    <p:animEffect transition="in" filter="checkerboard(across)">
                                      <p:cBhvr>
                                        <p:cTn id="20" dur="500"/>
                                        <p:tgtEl>
                                          <p:spTgt spid="39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7" grpId="0"/>
      <p:bldP spid="3993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0" y="152451"/>
            <a:ext cx="8858280"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Với:  - l là tổng số xung áp chỉnh lưu chứa trong nửa chu kỳ áp tải</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m là số pha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f</a:t>
            </a:r>
            <a:r>
              <a:rPr kumimoji="0" lang="en-US" sz="3200" b="0" i="0" u="none" strike="noStrike" cap="none" normalizeH="0" baseline="-30000" smtClean="0">
                <a:ln>
                  <a:noFill/>
                </a:ln>
                <a:solidFill>
                  <a:srgbClr val="002060"/>
                </a:solidFill>
                <a:effectLst/>
                <a:latin typeface="Times New Roman" pitchFamily="18" charset="0"/>
                <a:ea typeface="Calibri" pitchFamily="34" charset="0"/>
                <a:cs typeface="Times New Roman" pitchFamily="18" charset="0"/>
              </a:rPr>
              <a:t>1</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là tần số áp nguồn xoay chiều</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1986" name="Rectangle 2"/>
          <p:cNvSpPr>
            <a:spLocks noChangeArrowheads="1"/>
          </p:cNvSpPr>
          <p:nvPr/>
        </p:nvSpPr>
        <p:spPr bwMode="auto">
          <a:xfrm>
            <a:off x="0" y="2351782"/>
            <a:ext cx="892971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Nếu bộ biến tần do các bộ chỉnh lưu kép mạch tia ba pha tạo thành, ta có:</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198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1987" name="Object 3"/>
          <p:cNvGraphicFramePr>
            <a:graphicFrameLocks noChangeAspect="1"/>
          </p:cNvGraphicFramePr>
          <p:nvPr/>
        </p:nvGraphicFramePr>
        <p:xfrm>
          <a:off x="1062608" y="3571876"/>
          <a:ext cx="2509260" cy="642942"/>
        </p:xfrm>
        <a:graphic>
          <a:graphicData uri="http://schemas.openxmlformats.org/presentationml/2006/ole">
            <p:oleObj spid="_x0000_s41987" name="Equation" r:id="rId3" imgW="889000" imgH="228600" progId="Equation.3">
              <p:embed/>
            </p:oleObj>
          </a:graphicData>
        </a:graphic>
      </p:graphicFrame>
      <p:sp>
        <p:nvSpPr>
          <p:cNvPr id="41989" name="Rectangle 5"/>
          <p:cNvSpPr>
            <a:spLocks noChangeArrowheads="1"/>
          </p:cNvSpPr>
          <p:nvPr/>
        </p:nvSpPr>
        <p:spPr bwMode="auto">
          <a:xfrm>
            <a:off x="3643306" y="3620160"/>
            <a:ext cx="542928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(thực tế sử dụng đến giới hạn f</a:t>
            </a:r>
            <a:r>
              <a:rPr kumimoji="0" lang="en-US" sz="28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1</a:t>
            </a:r>
            <a:r>
              <a:rPr kumimoji="0" lang="en-US" sz="28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/3)</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7" name="Rectangle 2"/>
          <p:cNvSpPr>
            <a:spLocks noChangeArrowheads="1"/>
          </p:cNvSpPr>
          <p:nvPr/>
        </p:nvSpPr>
        <p:spPr bwMode="auto">
          <a:xfrm>
            <a:off x="-32" y="4423484"/>
            <a:ext cx="892971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Nếu bộ biến tần do các bộ chỉnh lưu kép mạch </a:t>
            </a:r>
            <a:r>
              <a:rPr lang="en-US" sz="3200" smtClean="0">
                <a:solidFill>
                  <a:srgbClr val="002060"/>
                </a:solidFill>
                <a:latin typeface="Times New Roman" pitchFamily="18" charset="0"/>
                <a:ea typeface="Calibri" pitchFamily="34" charset="0"/>
                <a:cs typeface="Times New Roman" pitchFamily="18" charset="0"/>
              </a:rPr>
              <a:t>cầu</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ba pha tạo thành, ta có:</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199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1990" name="Object 6"/>
          <p:cNvGraphicFramePr>
            <a:graphicFrameLocks noChangeAspect="1"/>
          </p:cNvGraphicFramePr>
          <p:nvPr/>
        </p:nvGraphicFramePr>
        <p:xfrm>
          <a:off x="1236242" y="5715016"/>
          <a:ext cx="2549940" cy="714380"/>
        </p:xfrm>
        <a:graphic>
          <a:graphicData uri="http://schemas.openxmlformats.org/presentationml/2006/ole">
            <p:oleObj spid="_x0000_s41990" name="Equation" r:id="rId4" imgW="812447" imgH="228501" progId="Equation.3">
              <p:embed/>
            </p:oleObj>
          </a:graphicData>
        </a:graphic>
      </p:graphicFrame>
      <p:sp>
        <p:nvSpPr>
          <p:cNvPr id="41992" name="Rectangle 8"/>
          <p:cNvSpPr>
            <a:spLocks noChangeArrowheads="1"/>
          </p:cNvSpPr>
          <p:nvPr/>
        </p:nvSpPr>
        <p:spPr bwMode="auto">
          <a:xfrm>
            <a:off x="4000496" y="5773183"/>
            <a:ext cx="471490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(thực tế khoảng f</a:t>
            </a:r>
            <a:r>
              <a:rPr kumimoji="0" lang="en-US" sz="32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1</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/2)</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1985"/>
                                        </p:tgtEl>
                                        <p:attrNameLst>
                                          <p:attrName>style.visibility</p:attrName>
                                        </p:attrNameLst>
                                      </p:cBhvr>
                                      <p:to>
                                        <p:strVal val="visible"/>
                                      </p:to>
                                    </p:set>
                                    <p:animEffect transition="in" filter="checkerboard(across)">
                                      <p:cBhvr>
                                        <p:cTn id="7" dur="500"/>
                                        <p:tgtEl>
                                          <p:spTgt spid="4198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1986"/>
                                        </p:tgtEl>
                                        <p:attrNameLst>
                                          <p:attrName>style.visibility</p:attrName>
                                        </p:attrNameLst>
                                      </p:cBhvr>
                                      <p:to>
                                        <p:strVal val="visible"/>
                                      </p:to>
                                    </p:set>
                                    <p:animEffect transition="in" filter="checkerboard(across)">
                                      <p:cBhvr>
                                        <p:cTn id="12" dur="500"/>
                                        <p:tgtEl>
                                          <p:spTgt spid="4198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1987"/>
                                        </p:tgtEl>
                                        <p:attrNameLst>
                                          <p:attrName>style.visibility</p:attrName>
                                        </p:attrNameLst>
                                      </p:cBhvr>
                                      <p:to>
                                        <p:strVal val="visible"/>
                                      </p:to>
                                    </p:set>
                                    <p:animEffect transition="in" filter="checkerboard(across)">
                                      <p:cBhvr>
                                        <p:cTn id="17" dur="500"/>
                                        <p:tgtEl>
                                          <p:spTgt spid="41987"/>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41989"/>
                                        </p:tgtEl>
                                        <p:attrNameLst>
                                          <p:attrName>style.visibility</p:attrName>
                                        </p:attrNameLst>
                                      </p:cBhvr>
                                      <p:to>
                                        <p:strVal val="visible"/>
                                      </p:to>
                                    </p:set>
                                    <p:animEffect transition="in" filter="checkerboard(across)">
                                      <p:cBhvr>
                                        <p:cTn id="20" dur="500"/>
                                        <p:tgtEl>
                                          <p:spTgt spid="41989"/>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41990"/>
                                        </p:tgtEl>
                                        <p:attrNameLst>
                                          <p:attrName>style.visibility</p:attrName>
                                        </p:attrNameLst>
                                      </p:cBhvr>
                                      <p:to>
                                        <p:strVal val="visible"/>
                                      </p:to>
                                    </p:set>
                                    <p:animEffect transition="in" filter="checkerboard(across)">
                                      <p:cBhvr>
                                        <p:cTn id="30" dur="500"/>
                                        <p:tgtEl>
                                          <p:spTgt spid="4199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41992"/>
                                        </p:tgtEl>
                                        <p:attrNameLst>
                                          <p:attrName>style.visibility</p:attrName>
                                        </p:attrNameLst>
                                      </p:cBhvr>
                                      <p:to>
                                        <p:strVal val="visible"/>
                                      </p:to>
                                    </p:set>
                                    <p:animEffect transition="in" filter="checkerboard(across)">
                                      <p:cBhvr>
                                        <p:cTn id="33" dur="500"/>
                                        <p:tgtEl>
                                          <p:spTgt spid="419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5" grpId="0"/>
      <p:bldP spid="41986" grpId="0"/>
      <p:bldP spid="41989" grpId="0"/>
      <p:bldP spid="7" grpId="0"/>
      <p:bldP spid="4199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0" y="129581"/>
            <a:ext cx="885828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5.3.3- </a:t>
            </a:r>
            <a:r>
              <a:rPr kumimoji="0" lang="en-US" sz="3200" b="1" i="0" u="sng"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Ưu, khuyết điểm của bộ biến tần trực tiếp</a:t>
            </a:r>
            <a:r>
              <a:rPr kumimoji="0" lang="en-US" sz="32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a:t>
            </a:r>
            <a:endParaRPr kumimoji="0" lang="en-US" sz="3200" b="1"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43010" name="Rectangle 2"/>
          <p:cNvSpPr>
            <a:spLocks noChangeArrowheads="1"/>
          </p:cNvSpPr>
          <p:nvPr/>
        </p:nvSpPr>
        <p:spPr bwMode="auto">
          <a:xfrm>
            <a:off x="214282" y="843961"/>
            <a:ext cx="885828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Ưu điểm</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43011" name="Rectangle 3"/>
          <p:cNvSpPr>
            <a:spLocks noChangeArrowheads="1"/>
          </p:cNvSpPr>
          <p:nvPr/>
        </p:nvSpPr>
        <p:spPr bwMode="auto">
          <a:xfrm>
            <a:off x="71438" y="1547891"/>
            <a:ext cx="885828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Mạch chỉ cần thyristor thông thường</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Nếu số xung áp chỉnh lưu lớn, dạng áp trên tải có dạng gần như sin.</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Tổn hao phát sinh do đóng ngắt linh kiện thấp.</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Không cần mạch lọc trung gian nên có hiệu suất cao.</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Nếu sự cố xảy ra trong quá trình chuyển mạch ở một pha nào đó, bộ biến tần vẫn tiếp tục hoạt động bình thường dù lưới điện bị biến dạng.</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3009"/>
                                        </p:tgtEl>
                                        <p:attrNameLst>
                                          <p:attrName>style.visibility</p:attrName>
                                        </p:attrNameLst>
                                      </p:cBhvr>
                                      <p:to>
                                        <p:strVal val="visible"/>
                                      </p:to>
                                    </p:set>
                                    <p:animEffect transition="in" filter="checkerboard(across)">
                                      <p:cBhvr>
                                        <p:cTn id="7" dur="500"/>
                                        <p:tgtEl>
                                          <p:spTgt spid="4300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3010"/>
                                        </p:tgtEl>
                                        <p:attrNameLst>
                                          <p:attrName>style.visibility</p:attrName>
                                        </p:attrNameLst>
                                      </p:cBhvr>
                                      <p:to>
                                        <p:strVal val="visible"/>
                                      </p:to>
                                    </p:set>
                                    <p:animEffect transition="in" filter="checkerboard(across)">
                                      <p:cBhvr>
                                        <p:cTn id="12" dur="500"/>
                                        <p:tgtEl>
                                          <p:spTgt spid="4301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3011">
                                            <p:txEl>
                                              <p:pRg st="0" end="0"/>
                                            </p:txEl>
                                          </p:spTgt>
                                        </p:tgtEl>
                                        <p:attrNameLst>
                                          <p:attrName>style.visibility</p:attrName>
                                        </p:attrNameLst>
                                      </p:cBhvr>
                                      <p:to>
                                        <p:strVal val="visible"/>
                                      </p:to>
                                    </p:set>
                                    <p:animEffect transition="in" filter="checkerboard(across)">
                                      <p:cBhvr>
                                        <p:cTn id="17" dur="500"/>
                                        <p:tgtEl>
                                          <p:spTgt spid="430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3011">
                                            <p:txEl>
                                              <p:pRg st="1" end="1"/>
                                            </p:txEl>
                                          </p:spTgt>
                                        </p:tgtEl>
                                        <p:attrNameLst>
                                          <p:attrName>style.visibility</p:attrName>
                                        </p:attrNameLst>
                                      </p:cBhvr>
                                      <p:to>
                                        <p:strVal val="visible"/>
                                      </p:to>
                                    </p:set>
                                    <p:animEffect transition="in" filter="checkerboard(across)">
                                      <p:cBhvr>
                                        <p:cTn id="22" dur="500"/>
                                        <p:tgtEl>
                                          <p:spTgt spid="43011">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43011">
                                            <p:txEl>
                                              <p:pRg st="2" end="2"/>
                                            </p:txEl>
                                          </p:spTgt>
                                        </p:tgtEl>
                                        <p:attrNameLst>
                                          <p:attrName>style.visibility</p:attrName>
                                        </p:attrNameLst>
                                      </p:cBhvr>
                                      <p:to>
                                        <p:strVal val="visible"/>
                                      </p:to>
                                    </p:set>
                                    <p:animEffect transition="in" filter="checkerboard(across)">
                                      <p:cBhvr>
                                        <p:cTn id="27" dur="500"/>
                                        <p:tgtEl>
                                          <p:spTgt spid="43011">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43011">
                                            <p:txEl>
                                              <p:pRg st="3" end="3"/>
                                            </p:txEl>
                                          </p:spTgt>
                                        </p:tgtEl>
                                        <p:attrNameLst>
                                          <p:attrName>style.visibility</p:attrName>
                                        </p:attrNameLst>
                                      </p:cBhvr>
                                      <p:to>
                                        <p:strVal val="visible"/>
                                      </p:to>
                                    </p:set>
                                    <p:animEffect transition="in" filter="checkerboard(across)">
                                      <p:cBhvr>
                                        <p:cTn id="32" dur="500"/>
                                        <p:tgtEl>
                                          <p:spTgt spid="43011">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43011">
                                            <p:txEl>
                                              <p:pRg st="4" end="4"/>
                                            </p:txEl>
                                          </p:spTgt>
                                        </p:tgtEl>
                                        <p:attrNameLst>
                                          <p:attrName>style.visibility</p:attrName>
                                        </p:attrNameLst>
                                      </p:cBhvr>
                                      <p:to>
                                        <p:strVal val="visible"/>
                                      </p:to>
                                    </p:set>
                                    <p:animEffect transition="in" filter="checkerboard(across)">
                                      <p:cBhvr>
                                        <p:cTn id="37" dur="500"/>
                                        <p:tgtEl>
                                          <p:spTgt spid="430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09" grpId="0"/>
      <p:bldP spid="430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p:cNvSpPr>
            <a:spLocks noChangeArrowheads="1"/>
          </p:cNvSpPr>
          <p:nvPr/>
        </p:nvSpPr>
        <p:spPr bwMode="auto">
          <a:xfrm>
            <a:off x="0" y="49389"/>
            <a:ext cx="885828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a:t>
            </a:r>
            <a:r>
              <a:rPr kumimoji="0" lang="en-US" sz="3200" b="0" i="0"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Khuyết điểm</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44034" name="Rectangle 2"/>
          <p:cNvSpPr>
            <a:spLocks noChangeArrowheads="1"/>
          </p:cNvSpPr>
          <p:nvPr/>
        </p:nvSpPr>
        <p:spPr bwMode="auto">
          <a:xfrm>
            <a:off x="0" y="714356"/>
            <a:ext cx="8929718"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Số linh kiện sử dụng nhiều do đó mạch điều khiển phức tạp.</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Do mạch làm việc trên nguyên lý điều khiển pha của bộ chỉnh lưu nên hệ số công suất thấp.</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4035" name="Rectangle 3"/>
          <p:cNvSpPr>
            <a:spLocks noChangeArrowheads="1"/>
          </p:cNvSpPr>
          <p:nvPr/>
        </p:nvSpPr>
        <p:spPr bwMode="auto">
          <a:xfrm>
            <a:off x="0" y="2987101"/>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B050"/>
                </a:solidFill>
                <a:effectLst/>
                <a:latin typeface="Times New Roman" pitchFamily="18" charset="0"/>
                <a:ea typeface="Calibri" pitchFamily="34" charset="0"/>
                <a:cs typeface="Times New Roman" pitchFamily="18" charset="0"/>
              </a:rPr>
              <a:t>5.4/ </a:t>
            </a:r>
            <a:r>
              <a:rPr kumimoji="0" lang="en-US" sz="3200" b="1" i="0" u="sng" strike="noStrike" cap="none" normalizeH="0" baseline="0" smtClean="0">
                <a:ln>
                  <a:noFill/>
                </a:ln>
                <a:solidFill>
                  <a:srgbClr val="00B050"/>
                </a:solidFill>
                <a:effectLst/>
                <a:latin typeface="Times New Roman" pitchFamily="18" charset="0"/>
                <a:ea typeface="Calibri" pitchFamily="34" charset="0"/>
                <a:cs typeface="Times New Roman" pitchFamily="18" charset="0"/>
              </a:rPr>
              <a:t>So sánh biến tần trực tiếp và biến tần gián tiếp</a:t>
            </a:r>
            <a:r>
              <a:rPr kumimoji="0" lang="en-US" sz="3200" b="1" i="0" u="none" strike="noStrike" cap="none" normalizeH="0" baseline="0" smtClean="0">
                <a:ln>
                  <a:noFill/>
                </a:ln>
                <a:solidFill>
                  <a:srgbClr val="00B050"/>
                </a:solidFill>
                <a:effectLst/>
                <a:latin typeface="Times New Roman" pitchFamily="18" charset="0"/>
                <a:ea typeface="Calibri" pitchFamily="34" charset="0"/>
                <a:cs typeface="Times New Roman" pitchFamily="18" charset="0"/>
              </a:rPr>
              <a:t>:</a:t>
            </a:r>
            <a:endParaRPr kumimoji="0" lang="en-US" sz="3200" b="1"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5" name="Rectangle 4"/>
          <p:cNvSpPr/>
          <p:nvPr/>
        </p:nvSpPr>
        <p:spPr>
          <a:xfrm>
            <a:off x="71438" y="3788166"/>
            <a:ext cx="8786842" cy="1569660"/>
          </a:xfrm>
          <a:prstGeom prst="rect">
            <a:avLst/>
          </a:prstGeom>
        </p:spPr>
        <p:txBody>
          <a:bodyPr wrap="square">
            <a:spAutoFit/>
          </a:bodyPr>
          <a:lstStyle/>
          <a:p>
            <a:r>
              <a:rPr lang="en-US" sz="3200">
                <a:solidFill>
                  <a:srgbClr val="002060"/>
                </a:solidFill>
                <a:latin typeface="Times New Roman" pitchFamily="18" charset="0"/>
                <a:cs typeface="Times New Roman" pitchFamily="18" charset="0"/>
              </a:rPr>
              <a:t>- Phạm vi hoạt động của điện áp ra: tương đối nhỏ với bộ biến tần trực tiếp và khá cao đối với bộ biến tần gián tiếp.</a:t>
            </a:r>
            <a:endParaRPr lang="vi-VN" sz="3200">
              <a:solidFill>
                <a:srgbClr val="002060"/>
              </a:solidFill>
              <a:latin typeface="Times New Roman" pitchFamily="18" charset="0"/>
              <a:cs typeface="Times New Roman" pitchFamily="18" charset="0"/>
            </a:endParaRPr>
          </a:p>
        </p:txBody>
      </p:sp>
      <p:sp>
        <p:nvSpPr>
          <p:cNvPr id="44036" name="Rectangle 4"/>
          <p:cNvSpPr>
            <a:spLocks noChangeArrowheads="1"/>
          </p:cNvSpPr>
          <p:nvPr/>
        </p:nvSpPr>
        <p:spPr bwMode="auto">
          <a:xfrm>
            <a:off x="142844" y="5429264"/>
            <a:ext cx="878684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Dạng sóng của điện áp ra: thuận lợi hơn đối với bộ biến tần trực tiếp.</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033"/>
                                        </p:tgtEl>
                                        <p:attrNameLst>
                                          <p:attrName>style.visibility</p:attrName>
                                        </p:attrNameLst>
                                      </p:cBhvr>
                                      <p:to>
                                        <p:strVal val="visible"/>
                                      </p:to>
                                    </p:set>
                                    <p:animEffect transition="in" filter="checkerboard(across)">
                                      <p:cBhvr>
                                        <p:cTn id="7" dur="500"/>
                                        <p:tgtEl>
                                          <p:spTgt spid="4403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4034">
                                            <p:txEl>
                                              <p:pRg st="0" end="0"/>
                                            </p:txEl>
                                          </p:spTgt>
                                        </p:tgtEl>
                                        <p:attrNameLst>
                                          <p:attrName>style.visibility</p:attrName>
                                        </p:attrNameLst>
                                      </p:cBhvr>
                                      <p:to>
                                        <p:strVal val="visible"/>
                                      </p:to>
                                    </p:set>
                                    <p:animEffect transition="in" filter="checkerboard(across)">
                                      <p:cBhvr>
                                        <p:cTn id="12" dur="500"/>
                                        <p:tgtEl>
                                          <p:spTgt spid="440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4034">
                                            <p:txEl>
                                              <p:pRg st="1" end="1"/>
                                            </p:txEl>
                                          </p:spTgt>
                                        </p:tgtEl>
                                        <p:attrNameLst>
                                          <p:attrName>style.visibility</p:attrName>
                                        </p:attrNameLst>
                                      </p:cBhvr>
                                      <p:to>
                                        <p:strVal val="visible"/>
                                      </p:to>
                                    </p:set>
                                    <p:animEffect transition="in" filter="checkerboard(across)">
                                      <p:cBhvr>
                                        <p:cTn id="17" dur="500"/>
                                        <p:tgtEl>
                                          <p:spTgt spid="4403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4035"/>
                                        </p:tgtEl>
                                        <p:attrNameLst>
                                          <p:attrName>style.visibility</p:attrName>
                                        </p:attrNameLst>
                                      </p:cBhvr>
                                      <p:to>
                                        <p:strVal val="visible"/>
                                      </p:to>
                                    </p:set>
                                    <p:animEffect transition="in" filter="checkerboard(across)">
                                      <p:cBhvr>
                                        <p:cTn id="22" dur="500"/>
                                        <p:tgtEl>
                                          <p:spTgt spid="44035"/>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heckerboard(across)">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4036"/>
                                        </p:tgtEl>
                                        <p:attrNameLst>
                                          <p:attrName>style.visibility</p:attrName>
                                        </p:attrNameLst>
                                      </p:cBhvr>
                                      <p:to>
                                        <p:strVal val="visible"/>
                                      </p:to>
                                    </p:set>
                                    <p:animEffect transition="in" filter="checkerboard(across)">
                                      <p:cBhvr>
                                        <p:cTn id="32" dur="500"/>
                                        <p:tgtEl>
                                          <p:spTgt spid="44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3" grpId="0"/>
      <p:bldP spid="44035" grpId="0"/>
      <p:bldP spid="5" grpId="0"/>
      <p:bldP spid="4403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0" y="280080"/>
            <a:ext cx="900115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Phương pháp chuyển mạch: rất thuận tiện trong trường hợp bộ biến tần trực tiếp.</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5058" name="Rectangle 2"/>
          <p:cNvSpPr>
            <a:spLocks noChangeArrowheads="1"/>
          </p:cNvSpPr>
          <p:nvPr/>
        </p:nvSpPr>
        <p:spPr bwMode="auto">
          <a:xfrm>
            <a:off x="0" y="1502150"/>
            <a:ext cx="900115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Quá trình chuyển mạch độc lập của bộ biến tần gián tiếp đòi hỏi ít chi tiết bán dẫn hơn so với biến tần trực tiếp. </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5059" name="Rectangle 3"/>
          <p:cNvSpPr>
            <a:spLocks noChangeArrowheads="1"/>
          </p:cNvSpPr>
          <p:nvPr/>
        </p:nvSpPr>
        <p:spPr bwMode="auto">
          <a:xfrm>
            <a:off x="0" y="3216662"/>
            <a:ext cx="9144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VD</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bộ biến tần gián tiếp 3 pha gồm 12 thyristor chính và các bộ chuyển mạch. Bộ biến tần trực tiếp 3 pha gồm các bộ chỉnh lưu 6 xung đòi hỏi đến 36 thyristor.</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5060" name="Rectangle 4"/>
          <p:cNvSpPr>
            <a:spLocks noChangeArrowheads="1"/>
          </p:cNvSpPr>
          <p:nvPr/>
        </p:nvSpPr>
        <p:spPr bwMode="auto">
          <a:xfrm>
            <a:off x="0" y="4929198"/>
            <a:ext cx="8929718"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Hệ số công suất: tốt nhất trong bộ biến tần gián tiếp sử dụng phương pháp điều khiển độ rộng xung của điện áp ra (PWM).</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5057"/>
                                        </p:tgtEl>
                                        <p:attrNameLst>
                                          <p:attrName>style.visibility</p:attrName>
                                        </p:attrNameLst>
                                      </p:cBhvr>
                                      <p:to>
                                        <p:strVal val="visible"/>
                                      </p:to>
                                    </p:set>
                                    <p:animEffect transition="in" filter="checkerboard(across)">
                                      <p:cBhvr>
                                        <p:cTn id="7" dur="500"/>
                                        <p:tgtEl>
                                          <p:spTgt spid="4505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5058"/>
                                        </p:tgtEl>
                                        <p:attrNameLst>
                                          <p:attrName>style.visibility</p:attrName>
                                        </p:attrNameLst>
                                      </p:cBhvr>
                                      <p:to>
                                        <p:strVal val="visible"/>
                                      </p:to>
                                    </p:set>
                                    <p:animEffect transition="in" filter="checkerboard(across)">
                                      <p:cBhvr>
                                        <p:cTn id="12" dur="500"/>
                                        <p:tgtEl>
                                          <p:spTgt spid="4505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5059"/>
                                        </p:tgtEl>
                                        <p:attrNameLst>
                                          <p:attrName>style.visibility</p:attrName>
                                        </p:attrNameLst>
                                      </p:cBhvr>
                                      <p:to>
                                        <p:strVal val="visible"/>
                                      </p:to>
                                    </p:set>
                                    <p:animEffect transition="in" filter="checkerboard(across)">
                                      <p:cBhvr>
                                        <p:cTn id="17" dur="500"/>
                                        <p:tgtEl>
                                          <p:spTgt spid="4505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5060"/>
                                        </p:tgtEl>
                                        <p:attrNameLst>
                                          <p:attrName>style.visibility</p:attrName>
                                        </p:attrNameLst>
                                      </p:cBhvr>
                                      <p:to>
                                        <p:strVal val="visible"/>
                                      </p:to>
                                    </p:set>
                                    <p:animEffect transition="in" filter="checkerboard(across)">
                                      <p:cBhvr>
                                        <p:cTn id="22" dur="500"/>
                                        <p:tgtEl>
                                          <p:spTgt spid="4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7" grpId="0"/>
      <p:bldP spid="45058" grpId="0"/>
      <p:bldP spid="45059" grpId="0"/>
      <p:bldP spid="4506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428596" y="2026499"/>
            <a:ext cx="8929718"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4400" b="1" i="0" u="none" strike="noStrike" cap="none" normalizeH="0" baseline="0" smtClean="0">
                <a:ln>
                  <a:noFill/>
                </a:ln>
                <a:solidFill>
                  <a:srgbClr val="00B050"/>
                </a:solidFill>
                <a:effectLst/>
                <a:latin typeface="Times New Roman" pitchFamily="18" charset="0"/>
                <a:ea typeface="Calibri" pitchFamily="34" charset="0"/>
                <a:cs typeface="Times New Roman" pitchFamily="18" charset="0"/>
              </a:rPr>
              <a:t> </a:t>
            </a:r>
            <a:r>
              <a:rPr kumimoji="0" lang="en-US" sz="4800" b="1" i="0" strike="noStrike" cap="none" normalizeH="0" baseline="0" smtClean="0">
                <a:ln>
                  <a:noFill/>
                </a:ln>
                <a:solidFill>
                  <a:srgbClr val="FF0000"/>
                </a:solidFill>
                <a:effectLst/>
                <a:latin typeface="Times New Roman" pitchFamily="18" charset="0"/>
                <a:ea typeface="Calibri" pitchFamily="34" charset="0"/>
                <a:cs typeface="Times New Roman" pitchFamily="18" charset="0"/>
              </a:rPr>
              <a:t>Các bộ biến tần trong thực </a:t>
            </a:r>
            <a:r>
              <a:rPr kumimoji="0" lang="en-US" sz="4800" b="1" i="0" strike="noStrike" cap="none" normalizeH="0" baseline="0" smtClean="0">
                <a:ln>
                  <a:noFill/>
                </a:ln>
                <a:solidFill>
                  <a:srgbClr val="FF0000"/>
                </a:solidFill>
                <a:effectLst/>
                <a:latin typeface="Times New Roman" pitchFamily="18" charset="0"/>
                <a:ea typeface="Calibri" pitchFamily="34" charset="0"/>
                <a:cs typeface="Times New Roman" pitchFamily="18" charset="0"/>
              </a:rPr>
              <a:t>tế</a:t>
            </a:r>
            <a:endParaRPr kumimoji="0" lang="en-US" sz="4800" b="1" i="0" strike="noStrike" cap="none" normalizeH="0" baseline="0" smtClean="0">
              <a:ln>
                <a:noFill/>
              </a:ln>
              <a:solidFill>
                <a:srgbClr val="FF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7"/>
          <p:cNvSpPr>
            <a:spLocks noGrp="1"/>
          </p:cNvSpPr>
          <p:nvPr>
            <p:ph type="sldNum" sz="quarter" idx="12"/>
          </p:nvPr>
        </p:nvSpPr>
        <p:spPr/>
        <p:txBody>
          <a:bodyPr/>
          <a:lstStyle/>
          <a:p>
            <a:fld id="{EB007C22-242E-4E0B-ABF4-54592EC7592D}" type="slidenum">
              <a:rPr lang="en-US"/>
              <a:pPr/>
              <a:t>32</a:t>
            </a:fld>
            <a:endParaRPr lang="en-US"/>
          </a:p>
        </p:txBody>
      </p:sp>
      <p:sp>
        <p:nvSpPr>
          <p:cNvPr id="58370" name="Rectangle 2"/>
          <p:cNvSpPr>
            <a:spLocks noChangeArrowheads="1"/>
          </p:cNvSpPr>
          <p:nvPr/>
        </p:nvSpPr>
        <p:spPr bwMode="auto">
          <a:xfrm>
            <a:off x="1143000" y="503238"/>
            <a:ext cx="5897563"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Caùc hoï saûn phaåm bieán taàn Omron</a:t>
            </a:r>
          </a:p>
        </p:txBody>
      </p:sp>
      <p:grpSp>
        <p:nvGrpSpPr>
          <p:cNvPr id="2" name="Group 3"/>
          <p:cNvGrpSpPr>
            <a:grpSpLocks/>
          </p:cNvGrpSpPr>
          <p:nvPr/>
        </p:nvGrpSpPr>
        <p:grpSpPr bwMode="auto">
          <a:xfrm>
            <a:off x="7315200" y="50800"/>
            <a:ext cx="1676400" cy="812800"/>
            <a:chOff x="4608" y="32"/>
            <a:chExt cx="1056" cy="512"/>
          </a:xfrm>
        </p:grpSpPr>
        <p:sp>
          <p:nvSpPr>
            <p:cNvPr id="58372"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58373"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58374"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58375"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pic>
        <p:nvPicPr>
          <p:cNvPr id="58376" name="Picture 8" descr="3G3RV"/>
          <p:cNvPicPr>
            <a:picLocks noGrp="1" noChangeAspect="1" noChangeArrowheads="1"/>
          </p:cNvPicPr>
          <p:nvPr>
            <p:ph sz="half" idx="1"/>
          </p:nvPr>
        </p:nvPicPr>
        <p:blipFill>
          <a:blip r:embed="rId4"/>
          <a:srcRect/>
          <a:stretch>
            <a:fillRect/>
          </a:stretch>
        </p:blipFill>
        <p:spPr>
          <a:xfrm>
            <a:off x="5943600" y="1143000"/>
            <a:ext cx="2854325" cy="4724400"/>
          </a:xfrm>
          <a:noFill/>
          <a:ln/>
        </p:spPr>
      </p:pic>
      <p:pic>
        <p:nvPicPr>
          <p:cNvPr id="58377" name="Picture 9" descr="Inverter_3G3JV"/>
          <p:cNvPicPr>
            <a:picLocks noGrp="1" noChangeAspect="1" noChangeArrowheads="1"/>
          </p:cNvPicPr>
          <p:nvPr>
            <p:ph sz="quarter" idx="2"/>
          </p:nvPr>
        </p:nvPicPr>
        <p:blipFill>
          <a:blip r:embed="rId5"/>
          <a:srcRect l="9920" t="3517" r="5891" b="3346"/>
          <a:stretch>
            <a:fillRect/>
          </a:stretch>
        </p:blipFill>
        <p:spPr>
          <a:xfrm>
            <a:off x="3048000" y="2286000"/>
            <a:ext cx="2195513" cy="3581400"/>
          </a:xfrm>
          <a:noFill/>
          <a:ln/>
        </p:spPr>
      </p:pic>
      <p:pic>
        <p:nvPicPr>
          <p:cNvPr id="58378" name="Picture 10" descr="freqinv_3G3MV_pic01_th_01oct2000"/>
          <p:cNvPicPr>
            <a:picLocks noGrp="1" noChangeAspect="1" noChangeArrowheads="1"/>
          </p:cNvPicPr>
          <p:nvPr>
            <p:ph sz="quarter" idx="3"/>
          </p:nvPr>
        </p:nvPicPr>
        <p:blipFill>
          <a:blip r:embed="rId6"/>
          <a:srcRect l="5037" r="4301" b="2414"/>
          <a:stretch>
            <a:fillRect/>
          </a:stretch>
        </p:blipFill>
        <p:spPr>
          <a:xfrm>
            <a:off x="685800" y="3200400"/>
            <a:ext cx="1651000" cy="2819400"/>
          </a:xfrm>
          <a:noFill/>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Slide Number Placeholder 4"/>
          <p:cNvSpPr>
            <a:spLocks noGrp="1"/>
          </p:cNvSpPr>
          <p:nvPr>
            <p:ph type="sldNum" sz="quarter" idx="12"/>
          </p:nvPr>
        </p:nvSpPr>
        <p:spPr/>
        <p:txBody>
          <a:bodyPr/>
          <a:lstStyle/>
          <a:p>
            <a:fld id="{E9D0DC50-5044-428C-BB46-A4B56B9BC97D}" type="slidenum">
              <a:rPr lang="en-US"/>
              <a:pPr/>
              <a:t>33</a:t>
            </a:fld>
            <a:endParaRPr lang="en-US"/>
          </a:p>
        </p:txBody>
      </p:sp>
      <p:sp>
        <p:nvSpPr>
          <p:cNvPr id="4098" name="Rectangle 2"/>
          <p:cNvSpPr>
            <a:spLocks noChangeArrowheads="1"/>
          </p:cNvSpPr>
          <p:nvPr/>
        </p:nvSpPr>
        <p:spPr bwMode="auto">
          <a:xfrm>
            <a:off x="1143000" y="503238"/>
            <a:ext cx="5897563"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Caùc hoï saûn phaåm bieán taàn Omron</a:t>
            </a:r>
          </a:p>
        </p:txBody>
      </p:sp>
      <p:grpSp>
        <p:nvGrpSpPr>
          <p:cNvPr id="2" name="Group 3"/>
          <p:cNvGrpSpPr>
            <a:grpSpLocks/>
          </p:cNvGrpSpPr>
          <p:nvPr/>
        </p:nvGrpSpPr>
        <p:grpSpPr bwMode="auto">
          <a:xfrm>
            <a:off x="7315200" y="50800"/>
            <a:ext cx="1676400" cy="812800"/>
            <a:chOff x="4608" y="32"/>
            <a:chExt cx="1056" cy="512"/>
          </a:xfrm>
        </p:grpSpPr>
        <p:sp>
          <p:nvSpPr>
            <p:cNvPr id="4100"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4101"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4102"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4103"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graphicFrame>
        <p:nvGraphicFramePr>
          <p:cNvPr id="4104" name="Group 8"/>
          <p:cNvGraphicFramePr>
            <a:graphicFrameLocks noGrp="1"/>
          </p:cNvGraphicFramePr>
          <p:nvPr>
            <p:ph/>
          </p:nvPr>
        </p:nvGraphicFramePr>
        <p:xfrm>
          <a:off x="1143000" y="1325563"/>
          <a:ext cx="7543800" cy="4629976"/>
        </p:xfrm>
        <a:graphic>
          <a:graphicData uri="http://schemas.openxmlformats.org/drawingml/2006/table">
            <a:tbl>
              <a:tblPr/>
              <a:tblGrid>
                <a:gridCol w="1885950"/>
                <a:gridCol w="1885950"/>
                <a:gridCol w="1885950"/>
                <a:gridCol w="1885950"/>
              </a:tblGrid>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FFFF00"/>
                          </a:solidFill>
                          <a:effectLst/>
                          <a:latin typeface="VNI-Times" pitchFamily="2" charset="0"/>
                        </a:rPr>
                        <a:t>Ñaëc tính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FF3399"/>
                          </a:solidFill>
                          <a:effectLst/>
                          <a:latin typeface="VNI-Times" pitchFamily="2" charset="0"/>
                        </a:rPr>
                        <a:t>3G3JV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FF3399"/>
                          </a:solidFill>
                          <a:effectLst/>
                          <a:latin typeface="VNI-Times" pitchFamily="2" charset="0"/>
                        </a:rPr>
                        <a:t>3G3MV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FF3399"/>
                          </a:solidFill>
                          <a:effectLst/>
                          <a:latin typeface="VNI-Times" pitchFamily="2" charset="0"/>
                        </a:rPr>
                        <a:t>3G3RV</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063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Coâng suaát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0.1 </a:t>
                      </a:r>
                      <a:r>
                        <a:rPr kumimoji="0" lang="en-US" sz="1600" b="0" i="0" u="none" strike="noStrike" cap="none" normalizeH="0" baseline="0" smtClean="0">
                          <a:ln>
                            <a:noFill/>
                          </a:ln>
                          <a:solidFill>
                            <a:schemeClr val="tx1"/>
                          </a:solidFill>
                          <a:effectLst/>
                          <a:latin typeface="VNI-Times" pitchFamily="2" charset="0"/>
                          <a:sym typeface="Wingdings 3" pitchFamily="18" charset="2"/>
                        </a:rPr>
                        <a:t> 3.7 </a:t>
                      </a:r>
                      <a:r>
                        <a:rPr kumimoji="0" lang="en-US" sz="1600" b="0" i="0" u="none" strike="noStrike" cap="none" normalizeH="0" baseline="0" smtClean="0">
                          <a:ln>
                            <a:noFill/>
                          </a:ln>
                          <a:solidFill>
                            <a:schemeClr val="tx1"/>
                          </a:solidFill>
                          <a:effectLst/>
                          <a:latin typeface="VNI-Times" pitchFamily="2" charset="0"/>
                        </a:rPr>
                        <a:t>kW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0.1 </a:t>
                      </a:r>
                      <a:r>
                        <a:rPr kumimoji="0" lang="en-US" sz="1600" b="0" i="0" u="none" strike="noStrike" cap="none" normalizeH="0" baseline="0" smtClean="0">
                          <a:ln>
                            <a:noFill/>
                          </a:ln>
                          <a:solidFill>
                            <a:schemeClr val="tx1"/>
                          </a:solidFill>
                          <a:effectLst/>
                          <a:latin typeface="VNI-Times" pitchFamily="2" charset="0"/>
                          <a:sym typeface="Wingdings 3" pitchFamily="18" charset="2"/>
                        </a:rPr>
                        <a:t> 7.5 </a:t>
                      </a:r>
                      <a:r>
                        <a:rPr kumimoji="0" lang="en-US" sz="1600" b="0" i="0" u="none" strike="noStrike" cap="none" normalizeH="0" baseline="0" smtClean="0">
                          <a:ln>
                            <a:noFill/>
                          </a:ln>
                          <a:solidFill>
                            <a:schemeClr val="tx1"/>
                          </a:solidFill>
                          <a:effectLst/>
                          <a:latin typeface="VNI-Times" pitchFamily="2" charset="0"/>
                        </a:rPr>
                        <a:t>kW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0.4 </a:t>
                      </a:r>
                      <a:r>
                        <a:rPr kumimoji="0" lang="en-US" sz="1600" b="0" i="0" u="none" strike="noStrike" cap="none" normalizeH="0" baseline="0" smtClean="0">
                          <a:ln>
                            <a:noFill/>
                          </a:ln>
                          <a:solidFill>
                            <a:schemeClr val="tx1"/>
                          </a:solidFill>
                          <a:effectLst/>
                          <a:latin typeface="VNI-Times" pitchFamily="2" charset="0"/>
                          <a:sym typeface="Wingdings 3" pitchFamily="18" charset="2"/>
                        </a:rPr>
                        <a:t> 160 </a:t>
                      </a:r>
                      <a:r>
                        <a:rPr kumimoji="0" lang="en-US" sz="1600" b="0" i="0" u="none" strike="noStrike" cap="none" normalizeH="0" baseline="0" smtClean="0">
                          <a:ln>
                            <a:noFill/>
                          </a:ln>
                          <a:solidFill>
                            <a:schemeClr val="tx1"/>
                          </a:solidFill>
                          <a:effectLst/>
                          <a:latin typeface="VNI-Times" pitchFamily="2" charset="0"/>
                        </a:rPr>
                        <a:t>kW</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9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Caáùp ñieän aùp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3 pha 200VAC; 1 pha 200VAC; 3 pha 400VAC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vi-VN"/>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3 pha 200VAC; 3 pha 400VAC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0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Taàn soá ñieàu khieån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0.1  400 Hz</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0.1  400 Hz</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CT: 0.01   150 Hz</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VT: 0.01   400 Hz</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0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Ñoä phaân giaûi taàn soá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0.01 Hz</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vi-VN"/>
                    </a:p>
                  </a:txBody>
                  <a:tcPr/>
                </a:tc>
                <a:tc hMerge="1">
                  <a:txBody>
                    <a:bodyPr/>
                    <a:lstStyle/>
                    <a:p>
                      <a:endParaRPr lang="vi-VN"/>
                    </a:p>
                  </a:txBody>
                  <a:tcPr/>
                </a:tc>
              </a:tr>
              <a:tr h="290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Phöông phaùp ñieàu khieån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Ñieàu roäng xung soùng sin (Ñieàu khieån V/f)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Ñieàu roäng xung soùng sin (Ñieàu khieån V/f hoaëc vector)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Ñieàu roäng xung soùng sin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0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Taàn soá soùng mang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2.5  10.0 kHz (Ñieàu khieån vector)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vi-VN"/>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2.0  15 kHz</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9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Chöùc naêng baûo veä</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Baûo veä quaù doøng töùc thôøi; Baûo veä quaù taûi; Baûo veä quaù aùp; Baûo veä thaáp aùp; Laøm maùt; Baûo veä noái ñaát;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vi-VN"/>
                    </a:p>
                  </a:txBody>
                  <a:tcPr/>
                </a:tc>
                <a:tc hMerge="1">
                  <a:txBody>
                    <a:bodyPr/>
                    <a:lstStyle/>
                    <a:p>
                      <a:endParaRPr lang="vi-VN"/>
                    </a:p>
                  </a:txBody>
                  <a:tcPr/>
                </a:tc>
              </a:tr>
              <a:tr h="290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rPr>
                        <a:t>Caáp baûo veä</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CCFF"/>
                    </a:solidFill>
                  </a:tcPr>
                </a:tc>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VNI-Times" pitchFamily="2" charset="0"/>
                          <a:sym typeface="Wingdings 3" pitchFamily="18" charset="2"/>
                        </a:rPr>
                        <a:t>IP20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vi-VN"/>
                    </a:p>
                  </a:txBody>
                  <a:tcPr/>
                </a:tc>
                <a:tc hMerge="1">
                  <a:txBody>
                    <a:bodyPr/>
                    <a:lstStyle/>
                    <a:p>
                      <a:endParaRPr lang="vi-VN"/>
                    </a:p>
                  </a:txBody>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4"/>
          <p:cNvSpPr>
            <a:spLocks noGrp="1"/>
          </p:cNvSpPr>
          <p:nvPr>
            <p:ph type="sldNum" sz="quarter" idx="12"/>
          </p:nvPr>
        </p:nvSpPr>
        <p:spPr/>
        <p:txBody>
          <a:bodyPr/>
          <a:lstStyle/>
          <a:p>
            <a:fld id="{9F00818C-90A2-47F2-B584-A23E787E9A76}" type="slidenum">
              <a:rPr lang="en-US"/>
              <a:pPr/>
              <a:t>34</a:t>
            </a:fld>
            <a:endParaRPr lang="en-US"/>
          </a:p>
        </p:txBody>
      </p:sp>
      <p:sp>
        <p:nvSpPr>
          <p:cNvPr id="6146" name="Rectangle 2"/>
          <p:cNvSpPr>
            <a:spLocks noChangeArrowheads="1"/>
          </p:cNvSpPr>
          <p:nvPr/>
        </p:nvSpPr>
        <p:spPr bwMode="auto">
          <a:xfrm>
            <a:off x="1143000" y="228600"/>
            <a:ext cx="5897563" cy="519113"/>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Caùc phím chức năng</a:t>
            </a:r>
          </a:p>
        </p:txBody>
      </p:sp>
      <p:grpSp>
        <p:nvGrpSpPr>
          <p:cNvPr id="2" name="Group 3"/>
          <p:cNvGrpSpPr>
            <a:grpSpLocks/>
          </p:cNvGrpSpPr>
          <p:nvPr/>
        </p:nvGrpSpPr>
        <p:grpSpPr bwMode="auto">
          <a:xfrm>
            <a:off x="7315200" y="50800"/>
            <a:ext cx="1676400" cy="812800"/>
            <a:chOff x="4608" y="32"/>
            <a:chExt cx="1056" cy="512"/>
          </a:xfrm>
        </p:grpSpPr>
        <p:sp>
          <p:nvSpPr>
            <p:cNvPr id="6148"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6149"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6150"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6151"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pic>
        <p:nvPicPr>
          <p:cNvPr id="6201" name="Picture 57" descr="vb"/>
          <p:cNvPicPr>
            <a:picLocks noChangeAspect="1" noChangeArrowheads="1"/>
          </p:cNvPicPr>
          <p:nvPr>
            <p:ph/>
          </p:nvPr>
        </p:nvPicPr>
        <p:blipFill>
          <a:blip r:embed="rId4"/>
          <a:srcRect/>
          <a:stretch>
            <a:fillRect/>
          </a:stretch>
        </p:blipFill>
        <p:spPr>
          <a:xfrm>
            <a:off x="2133600" y="685800"/>
            <a:ext cx="4648200" cy="1716088"/>
          </a:xfrm>
          <a:noFill/>
          <a:ln/>
        </p:spPr>
      </p:pic>
      <p:sp>
        <p:nvSpPr>
          <p:cNvPr id="6202" name="Text Box 58"/>
          <p:cNvSpPr txBox="1">
            <a:spLocks noChangeArrowheads="1"/>
          </p:cNvSpPr>
          <p:nvPr/>
        </p:nvSpPr>
        <p:spPr bwMode="auto">
          <a:xfrm>
            <a:off x="990600" y="2362200"/>
            <a:ext cx="7391400" cy="366713"/>
          </a:xfrm>
          <a:prstGeom prst="rect">
            <a:avLst/>
          </a:prstGeom>
          <a:noFill/>
          <a:ln w="9525">
            <a:noFill/>
            <a:miter lim="800000"/>
            <a:headEnd/>
            <a:tailEnd/>
          </a:ln>
          <a:effectLst/>
        </p:spPr>
        <p:txBody>
          <a:bodyPr>
            <a:spAutoFit/>
          </a:bodyPr>
          <a:lstStyle/>
          <a:p>
            <a:pPr>
              <a:spcBef>
                <a:spcPct val="50000"/>
              </a:spcBef>
            </a:pPr>
            <a:endParaRPr lang="vi-VN"/>
          </a:p>
        </p:txBody>
      </p:sp>
      <p:pic>
        <p:nvPicPr>
          <p:cNvPr id="6204" name="Picture 60"/>
          <p:cNvPicPr>
            <a:picLocks noChangeAspect="1" noChangeArrowheads="1"/>
          </p:cNvPicPr>
          <p:nvPr/>
        </p:nvPicPr>
        <p:blipFill>
          <a:blip r:embed="rId5"/>
          <a:srcRect l="18764" t="41626" r="71248" b="52618"/>
          <a:stretch>
            <a:fillRect/>
          </a:stretch>
        </p:blipFill>
        <p:spPr bwMode="auto">
          <a:xfrm>
            <a:off x="838200" y="2457450"/>
            <a:ext cx="990600" cy="590550"/>
          </a:xfrm>
          <a:prstGeom prst="rect">
            <a:avLst/>
          </a:prstGeom>
          <a:noFill/>
          <a:ln w="9525">
            <a:noFill/>
            <a:miter lim="800000"/>
            <a:headEnd/>
            <a:tailEnd/>
          </a:ln>
        </p:spPr>
      </p:pic>
      <p:sp>
        <p:nvSpPr>
          <p:cNvPr id="6206" name="Text Box 62"/>
          <p:cNvSpPr txBox="1">
            <a:spLocks noChangeArrowheads="1"/>
          </p:cNvSpPr>
          <p:nvPr/>
        </p:nvSpPr>
        <p:spPr bwMode="auto">
          <a:xfrm>
            <a:off x="990600" y="4114800"/>
            <a:ext cx="612775" cy="304800"/>
          </a:xfrm>
          <a:prstGeom prst="rect">
            <a:avLst/>
          </a:prstGeom>
          <a:solidFill>
            <a:srgbClr val="FFFFFF"/>
          </a:solidFill>
          <a:ln w="9525">
            <a:solidFill>
              <a:srgbClr val="000000"/>
            </a:solidFill>
            <a:miter lim="800000"/>
            <a:headEnd/>
            <a:tailEnd/>
          </a:ln>
        </p:spPr>
        <p:txBody>
          <a:bodyPr lIns="0" tIns="0" rIns="0" bIns="0"/>
          <a:lstStyle/>
          <a:p>
            <a:r>
              <a:rPr lang="en-US" sz="1600" b="1">
                <a:latin typeface="VNI-Times" pitchFamily="2" charset="0"/>
                <a:cs typeface="Times New Roman" pitchFamily="18" charset="0"/>
              </a:rPr>
              <a:t>FREF</a:t>
            </a:r>
          </a:p>
          <a:p>
            <a:pPr eaLnBrk="0" hangingPunct="0"/>
            <a:endParaRPr lang="en-US"/>
          </a:p>
        </p:txBody>
      </p:sp>
      <p:pic>
        <p:nvPicPr>
          <p:cNvPr id="6207" name="Picture 63"/>
          <p:cNvPicPr>
            <a:picLocks noChangeAspect="1" noChangeArrowheads="1"/>
          </p:cNvPicPr>
          <p:nvPr/>
        </p:nvPicPr>
        <p:blipFill>
          <a:blip r:embed="rId6"/>
          <a:srcRect l="21194" t="47423" r="73289" b="45334"/>
          <a:stretch>
            <a:fillRect/>
          </a:stretch>
        </p:blipFill>
        <p:spPr bwMode="auto">
          <a:xfrm>
            <a:off x="838200" y="3200400"/>
            <a:ext cx="788988" cy="815975"/>
          </a:xfrm>
          <a:prstGeom prst="rect">
            <a:avLst/>
          </a:prstGeom>
          <a:noFill/>
        </p:spPr>
      </p:pic>
      <p:sp>
        <p:nvSpPr>
          <p:cNvPr id="6208" name="Rectangle 64"/>
          <p:cNvSpPr>
            <a:spLocks noChangeArrowheads="1"/>
          </p:cNvSpPr>
          <p:nvPr/>
        </p:nvSpPr>
        <p:spPr bwMode="auto">
          <a:xfrm>
            <a:off x="1787525" y="2514600"/>
            <a:ext cx="4991100" cy="581025"/>
          </a:xfrm>
          <a:prstGeom prst="rect">
            <a:avLst/>
          </a:prstGeom>
          <a:noFill/>
          <a:ln w="9525">
            <a:noFill/>
            <a:miter lim="800000"/>
            <a:headEnd/>
            <a:tailEnd/>
          </a:ln>
          <a:effectLst/>
        </p:spPr>
        <p:txBody>
          <a:bodyPr wrap="none" anchor="ctr">
            <a:spAutoFit/>
          </a:bodyPr>
          <a:lstStyle/>
          <a:p>
            <a:pPr indent="306388"/>
            <a:r>
              <a:rPr lang="en-US" sz="1600" b="1">
                <a:latin typeface="VNI-Times" pitchFamily="2" charset="0"/>
                <a:cs typeface="Times New Roman" pitchFamily="18" charset="0"/>
              </a:rPr>
              <a:t>:  Maøn hình hieån thò döõ lieäu ( goàm 4 led baûy ñoaïn ).</a:t>
            </a:r>
            <a:endParaRPr lang="en-US" sz="1600"/>
          </a:p>
          <a:p>
            <a:pPr indent="306388" eaLnBrk="0" hangingPunct="0"/>
            <a:endParaRPr lang="en-US" sz="1600"/>
          </a:p>
        </p:txBody>
      </p:sp>
      <p:sp>
        <p:nvSpPr>
          <p:cNvPr id="6209" name="Rectangle 65"/>
          <p:cNvSpPr>
            <a:spLocks noChangeArrowheads="1"/>
          </p:cNvSpPr>
          <p:nvPr/>
        </p:nvSpPr>
        <p:spPr bwMode="auto">
          <a:xfrm>
            <a:off x="1676400" y="3124200"/>
            <a:ext cx="6873875" cy="779463"/>
          </a:xfrm>
          <a:prstGeom prst="rect">
            <a:avLst/>
          </a:prstGeom>
          <a:noFill/>
          <a:ln w="9525">
            <a:noFill/>
            <a:miter lim="800000"/>
            <a:headEnd/>
            <a:tailEnd/>
          </a:ln>
          <a:effectLst/>
        </p:spPr>
        <p:txBody>
          <a:bodyPr wrap="none" anchor="ctr">
            <a:spAutoFit/>
          </a:bodyPr>
          <a:lstStyle/>
          <a:p>
            <a:pPr indent="306388"/>
            <a:r>
              <a:rPr lang="en-US" sz="1300" b="1">
                <a:latin typeface="VNI-Times" pitchFamily="2" charset="0"/>
                <a:cs typeface="Times New Roman" pitchFamily="18" charset="0"/>
              </a:rPr>
              <a:t>			</a:t>
            </a:r>
            <a:endParaRPr lang="en-US" sz="1100"/>
          </a:p>
          <a:p>
            <a:pPr indent="306388" eaLnBrk="0" hangingPunct="0"/>
            <a:r>
              <a:rPr lang="en-US" sz="1300" b="1">
                <a:latin typeface="VNI-Times" pitchFamily="2" charset="0"/>
                <a:cs typeface="Times New Roman" pitchFamily="18" charset="0"/>
              </a:rPr>
              <a:t>   </a:t>
            </a:r>
            <a:r>
              <a:rPr lang="en-US" sz="1600" b="1">
                <a:latin typeface="VNI-Times" pitchFamily="2" charset="0"/>
                <a:cs typeface="Times New Roman" pitchFamily="18" charset="0"/>
              </a:rPr>
              <a:t>: Nuùm ñieàu chænh taàn soá ( khoaûng caøi ñaët töø  0Hz ñeán taàn soá lôùn nhaát ).</a:t>
            </a:r>
            <a:endParaRPr lang="en-US" sz="1600"/>
          </a:p>
          <a:p>
            <a:pPr indent="306388" eaLnBrk="0" hangingPunct="0"/>
            <a:endParaRPr lang="en-US" sz="1600"/>
          </a:p>
        </p:txBody>
      </p:sp>
      <p:sp>
        <p:nvSpPr>
          <p:cNvPr id="6210" name="Rectangle 66"/>
          <p:cNvSpPr>
            <a:spLocks noChangeArrowheads="1"/>
          </p:cNvSpPr>
          <p:nvPr/>
        </p:nvSpPr>
        <p:spPr bwMode="auto">
          <a:xfrm>
            <a:off x="1295400" y="4083050"/>
            <a:ext cx="5418471" cy="338554"/>
          </a:xfrm>
          <a:prstGeom prst="rect">
            <a:avLst/>
          </a:prstGeom>
          <a:noFill/>
          <a:ln w="9525">
            <a:noFill/>
            <a:miter lim="800000"/>
            <a:headEnd/>
            <a:tailEnd/>
          </a:ln>
          <a:effectLst/>
        </p:spPr>
        <p:txBody>
          <a:bodyPr wrap="none" anchor="ctr">
            <a:spAutoFit/>
          </a:bodyPr>
          <a:lstStyle/>
          <a:p>
            <a:r>
              <a:rPr lang="en-US" sz="1300">
                <a:latin typeface="Times New Roman" pitchFamily="18" charset="0"/>
                <a:cs typeface="Times New Roman" pitchFamily="18" charset="0"/>
              </a:rPr>
              <a:t>                 : </a:t>
            </a:r>
            <a:r>
              <a:rPr lang="en-US" sz="1600" b="1">
                <a:latin typeface="Times New Roman" pitchFamily="18" charset="0"/>
                <a:cs typeface="Times New Roman" pitchFamily="18" charset="0"/>
              </a:rPr>
              <a:t>Dùng để kiểm tra quan sát và cài đặt tần số chuẩn.</a:t>
            </a:r>
          </a:p>
        </p:txBody>
      </p:sp>
      <p:sp>
        <p:nvSpPr>
          <p:cNvPr id="6211" name="Text Box 67"/>
          <p:cNvSpPr txBox="1">
            <a:spLocks noChangeArrowheads="1"/>
          </p:cNvSpPr>
          <p:nvPr/>
        </p:nvSpPr>
        <p:spPr bwMode="auto">
          <a:xfrm>
            <a:off x="914400" y="4724400"/>
            <a:ext cx="8077200" cy="366713"/>
          </a:xfrm>
          <a:prstGeom prst="rect">
            <a:avLst/>
          </a:prstGeom>
          <a:noFill/>
          <a:ln w="9525">
            <a:noFill/>
            <a:miter lim="800000"/>
            <a:headEnd/>
            <a:tailEnd/>
          </a:ln>
          <a:effectLst/>
        </p:spPr>
        <p:txBody>
          <a:bodyPr>
            <a:spAutoFit/>
          </a:bodyPr>
          <a:lstStyle/>
          <a:p>
            <a:pPr>
              <a:spcBef>
                <a:spcPct val="50000"/>
              </a:spcBef>
            </a:pPr>
            <a:endParaRPr lang="vi-VN"/>
          </a:p>
        </p:txBody>
      </p:sp>
      <p:sp>
        <p:nvSpPr>
          <p:cNvPr id="6212" name="Text Box 68"/>
          <p:cNvSpPr txBox="1">
            <a:spLocks noChangeArrowheads="1"/>
          </p:cNvSpPr>
          <p:nvPr/>
        </p:nvSpPr>
        <p:spPr bwMode="auto">
          <a:xfrm>
            <a:off x="2057400" y="4752975"/>
            <a:ext cx="6553200" cy="1465263"/>
          </a:xfrm>
          <a:prstGeom prst="rect">
            <a:avLst/>
          </a:prstGeom>
          <a:noFill/>
          <a:ln w="9525">
            <a:noFill/>
            <a:miter lim="800000"/>
            <a:headEnd/>
            <a:tailEnd/>
          </a:ln>
          <a:effectLst/>
        </p:spPr>
        <p:txBody>
          <a:bodyPr>
            <a:spAutoFit/>
          </a:bodyPr>
          <a:lstStyle/>
          <a:p>
            <a:r>
              <a:rPr lang="en-US">
                <a:latin typeface="VNI-Times" pitchFamily="2" charset="0"/>
              </a:rPr>
              <a:t> </a:t>
            </a:r>
            <a:r>
              <a:rPr lang="en-US" b="1">
                <a:latin typeface="VNI-Times" pitchFamily="2" charset="0"/>
              </a:rPr>
              <a:t>: Taàn soá doøng ñieän ba pha ôû ngoõ ra.</a:t>
            </a:r>
          </a:p>
          <a:p>
            <a:endParaRPr lang="en-US" b="1">
              <a:latin typeface="VNI-Times" pitchFamily="2" charset="0"/>
            </a:endParaRPr>
          </a:p>
          <a:p>
            <a:endParaRPr lang="en-US" b="1">
              <a:latin typeface="VNI-Times" pitchFamily="2" charset="0"/>
            </a:endParaRPr>
          </a:p>
          <a:p>
            <a:r>
              <a:rPr lang="en-US" b="1">
                <a:latin typeface="VNI-Times" pitchFamily="2" charset="0"/>
              </a:rPr>
              <a:t> : Cöôøng ñoä doøng ñieän taûi ngoõ ra coù theå ñöôïc giaùm saùt kieåm tra.</a:t>
            </a:r>
            <a:r>
              <a:rPr lang="en-US">
                <a:latin typeface="VNI-Times" pitchFamily="2" charset="0"/>
              </a:rPr>
              <a:t> </a:t>
            </a:r>
          </a:p>
        </p:txBody>
      </p:sp>
      <p:sp>
        <p:nvSpPr>
          <p:cNvPr id="6213" name="Text Box 69"/>
          <p:cNvSpPr txBox="1">
            <a:spLocks noChangeArrowheads="1"/>
          </p:cNvSpPr>
          <p:nvPr/>
        </p:nvSpPr>
        <p:spPr bwMode="auto">
          <a:xfrm>
            <a:off x="1028700" y="4813300"/>
            <a:ext cx="723900" cy="285750"/>
          </a:xfrm>
          <a:prstGeom prst="rect">
            <a:avLst/>
          </a:prstGeom>
          <a:noFill/>
          <a:ln w="9525">
            <a:solidFill>
              <a:srgbClr val="000000"/>
            </a:solidFill>
            <a:miter lim="800000"/>
            <a:headEnd/>
            <a:tailEnd/>
          </a:ln>
          <a:effectLst/>
        </p:spPr>
        <p:txBody>
          <a:bodyPr/>
          <a:lstStyle/>
          <a:p>
            <a:r>
              <a:rPr lang="en-US" sz="1400" b="1">
                <a:latin typeface="VNI-Times" pitchFamily="2" charset="0"/>
                <a:ea typeface="ＭＳ 明朝" pitchFamily="49" charset="-128"/>
              </a:rPr>
              <a:t>FOUT</a:t>
            </a:r>
            <a:endParaRPr lang="en-US" sz="1400"/>
          </a:p>
        </p:txBody>
      </p:sp>
      <p:sp>
        <p:nvSpPr>
          <p:cNvPr id="6214" name="Text Box 70"/>
          <p:cNvSpPr txBox="1">
            <a:spLocks noChangeArrowheads="1"/>
          </p:cNvSpPr>
          <p:nvPr/>
        </p:nvSpPr>
        <p:spPr bwMode="auto">
          <a:xfrm>
            <a:off x="990600" y="5562600"/>
            <a:ext cx="838200" cy="323850"/>
          </a:xfrm>
          <a:prstGeom prst="rect">
            <a:avLst/>
          </a:prstGeom>
          <a:solidFill>
            <a:srgbClr val="FFFFFF"/>
          </a:solidFill>
          <a:ln w="9525">
            <a:solidFill>
              <a:srgbClr val="000000"/>
            </a:solidFill>
            <a:miter lim="800000"/>
            <a:headEnd/>
            <a:tailEnd/>
          </a:ln>
          <a:effectLst/>
        </p:spPr>
        <p:txBody>
          <a:bodyPr/>
          <a:lstStyle/>
          <a:p>
            <a:r>
              <a:rPr lang="en-US" altLang="ja-JP" sz="1600" b="1">
                <a:latin typeface="Times New Roman" pitchFamily="18" charset="0"/>
                <a:ea typeface="ＭＳ 明朝" pitchFamily="49" charset="-128"/>
              </a:rPr>
              <a:t>IUOT</a:t>
            </a:r>
            <a:endParaRPr lang="en-US" sz="1600" b="1"/>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6"/>
          <p:cNvSpPr>
            <a:spLocks noGrp="1"/>
          </p:cNvSpPr>
          <p:nvPr>
            <p:ph type="sldNum" sz="quarter" idx="12"/>
          </p:nvPr>
        </p:nvSpPr>
        <p:spPr/>
        <p:txBody>
          <a:bodyPr/>
          <a:lstStyle/>
          <a:p>
            <a:fld id="{BF7A1724-CF2C-4F6B-B0E2-43471BC700EA}" type="slidenum">
              <a:rPr lang="en-US"/>
              <a:pPr/>
              <a:t>35</a:t>
            </a:fld>
            <a:endParaRPr lang="en-US"/>
          </a:p>
        </p:txBody>
      </p:sp>
      <p:sp>
        <p:nvSpPr>
          <p:cNvPr id="7170" name="Rectangle 2"/>
          <p:cNvSpPr>
            <a:spLocks noChangeArrowheads="1"/>
          </p:cNvSpPr>
          <p:nvPr/>
        </p:nvSpPr>
        <p:spPr bwMode="auto">
          <a:xfrm>
            <a:off x="1143000" y="381000"/>
            <a:ext cx="5897563" cy="519113"/>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Caùc Phím chức năng</a:t>
            </a:r>
          </a:p>
        </p:txBody>
      </p:sp>
      <p:grpSp>
        <p:nvGrpSpPr>
          <p:cNvPr id="2" name="Group 3"/>
          <p:cNvGrpSpPr>
            <a:grpSpLocks/>
          </p:cNvGrpSpPr>
          <p:nvPr/>
        </p:nvGrpSpPr>
        <p:grpSpPr bwMode="auto">
          <a:xfrm>
            <a:off x="7315200" y="50800"/>
            <a:ext cx="1676400" cy="812800"/>
            <a:chOff x="4608" y="32"/>
            <a:chExt cx="1056" cy="512"/>
          </a:xfrm>
        </p:grpSpPr>
        <p:sp>
          <p:nvSpPr>
            <p:cNvPr id="7172"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7173"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7174"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7175"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sp>
        <p:nvSpPr>
          <p:cNvPr id="7177" name="Text Box 9"/>
          <p:cNvSpPr txBox="1">
            <a:spLocks noChangeArrowheads="1"/>
          </p:cNvSpPr>
          <p:nvPr/>
        </p:nvSpPr>
        <p:spPr bwMode="auto">
          <a:xfrm>
            <a:off x="990600" y="2362200"/>
            <a:ext cx="7391400" cy="366713"/>
          </a:xfrm>
          <a:prstGeom prst="rect">
            <a:avLst/>
          </a:prstGeom>
          <a:noFill/>
          <a:ln w="9525">
            <a:noFill/>
            <a:miter lim="800000"/>
            <a:headEnd/>
            <a:tailEnd/>
          </a:ln>
          <a:effectLst/>
        </p:spPr>
        <p:txBody>
          <a:bodyPr>
            <a:spAutoFit/>
          </a:bodyPr>
          <a:lstStyle/>
          <a:p>
            <a:pPr>
              <a:spcBef>
                <a:spcPct val="50000"/>
              </a:spcBef>
            </a:pPr>
            <a:endParaRPr lang="vi-VN"/>
          </a:p>
        </p:txBody>
      </p:sp>
      <p:sp>
        <p:nvSpPr>
          <p:cNvPr id="7184" name="Text Box 16"/>
          <p:cNvSpPr txBox="1">
            <a:spLocks noChangeArrowheads="1"/>
          </p:cNvSpPr>
          <p:nvPr/>
        </p:nvSpPr>
        <p:spPr bwMode="auto">
          <a:xfrm>
            <a:off x="2209800" y="4114800"/>
            <a:ext cx="8077200" cy="2289175"/>
          </a:xfrm>
          <a:prstGeom prst="rect">
            <a:avLst/>
          </a:prstGeom>
          <a:noFill/>
          <a:ln w="9525">
            <a:noFill/>
            <a:miter lim="800000"/>
            <a:headEnd/>
            <a:tailEnd/>
          </a:ln>
          <a:effectLst/>
        </p:spPr>
        <p:txBody>
          <a:bodyPr>
            <a:spAutoFit/>
          </a:bodyPr>
          <a:lstStyle/>
          <a:p>
            <a:pPr>
              <a:buFont typeface="Wingdings" pitchFamily="2" charset="2"/>
              <a:buChar char="Ø"/>
            </a:pPr>
            <a:r>
              <a:rPr lang="en-US" b="1">
                <a:solidFill>
                  <a:schemeClr val="accent2"/>
                </a:solidFill>
                <a:latin typeface="VNI-Times" pitchFamily="2" charset="0"/>
              </a:rPr>
              <a:t>Caùc nuùm nhaán : </a:t>
            </a:r>
          </a:p>
          <a:p>
            <a:endParaRPr lang="en-US" b="1">
              <a:solidFill>
                <a:schemeClr val="accent2"/>
              </a:solidFill>
              <a:latin typeface="VNI-Times" pitchFamily="2" charset="0"/>
            </a:endParaRPr>
          </a:p>
          <a:p>
            <a:r>
              <a:rPr lang="en-US" b="1">
                <a:latin typeface="VNI-Times" pitchFamily="2" charset="0"/>
              </a:rPr>
              <a:t>    : (Mode) phím choïn caùc thoâng soá hieån thò treân maøn hình theo</a:t>
            </a:r>
          </a:p>
          <a:p>
            <a:r>
              <a:rPr lang="en-US" b="1">
                <a:latin typeface="VNI-Times" pitchFamily="2" charset="0"/>
              </a:rPr>
              <a:t> tuaàn töï. Thoâng soá   ñang ñöôïc thieát laäp seõ maát ñi, neáu phím naøy </a:t>
            </a:r>
          </a:p>
          <a:p>
            <a:r>
              <a:rPr lang="en-US" b="1">
                <a:latin typeface="VNI-Times" pitchFamily="2" charset="0"/>
              </a:rPr>
              <a:t>ñöôïc nhaán tröôùc khi nhaäp giaù trò caøi ñaët.</a:t>
            </a:r>
          </a:p>
          <a:p>
            <a:endParaRPr lang="en-US" b="1">
              <a:latin typeface="VNI-Times" pitchFamily="2" charset="0"/>
            </a:endParaRPr>
          </a:p>
          <a:p>
            <a:r>
              <a:rPr lang="en-US" b="1">
                <a:latin typeface="VNI-Times" pitchFamily="2" charset="0"/>
              </a:rPr>
              <a:t> : ( Increment key ) duøng taêng giaù trò caøi ñaët caùc thoâng soá, soá löôïng</a:t>
            </a:r>
          </a:p>
          <a:p>
            <a:r>
              <a:rPr lang="en-US" b="1">
                <a:latin typeface="VNI-Times" pitchFamily="2" charset="0"/>
              </a:rPr>
              <a:t> thoâng soá.</a:t>
            </a:r>
          </a:p>
        </p:txBody>
      </p:sp>
      <p:sp>
        <p:nvSpPr>
          <p:cNvPr id="7189" name="Text Box 21"/>
          <p:cNvSpPr txBox="1">
            <a:spLocks noChangeArrowheads="1"/>
          </p:cNvSpPr>
          <p:nvPr/>
        </p:nvSpPr>
        <p:spPr bwMode="auto">
          <a:xfrm>
            <a:off x="990600" y="1066800"/>
            <a:ext cx="846138" cy="285750"/>
          </a:xfrm>
          <a:prstGeom prst="rect">
            <a:avLst/>
          </a:prstGeom>
          <a:solidFill>
            <a:srgbClr val="FFFFFF"/>
          </a:solidFill>
          <a:ln w="9525">
            <a:solidFill>
              <a:srgbClr val="000000"/>
            </a:solidFill>
            <a:miter lim="800000"/>
            <a:headEnd/>
            <a:tailEnd/>
          </a:ln>
          <a:effectLst/>
        </p:spPr>
        <p:txBody>
          <a:bodyPr/>
          <a:lstStyle/>
          <a:p>
            <a:r>
              <a:rPr lang="en-US" altLang="ja-JP" sz="1600" b="1">
                <a:latin typeface="Times New Roman" pitchFamily="18" charset="0"/>
                <a:ea typeface="ＭＳ 明朝" pitchFamily="49" charset="-128"/>
              </a:rPr>
              <a:t>MNTR</a:t>
            </a:r>
            <a:endParaRPr lang="en-US" sz="1600" b="1"/>
          </a:p>
        </p:txBody>
      </p:sp>
      <p:sp>
        <p:nvSpPr>
          <p:cNvPr id="7190" name="Text Box 22"/>
          <p:cNvSpPr txBox="1">
            <a:spLocks noChangeArrowheads="1"/>
          </p:cNvSpPr>
          <p:nvPr/>
        </p:nvSpPr>
        <p:spPr bwMode="auto">
          <a:xfrm>
            <a:off x="990600" y="1782763"/>
            <a:ext cx="846138" cy="274637"/>
          </a:xfrm>
          <a:prstGeom prst="rect">
            <a:avLst/>
          </a:prstGeom>
          <a:solidFill>
            <a:srgbClr val="FFFFFF"/>
          </a:solidFill>
          <a:ln w="9525">
            <a:solidFill>
              <a:srgbClr val="000000"/>
            </a:solidFill>
            <a:miter lim="800000"/>
            <a:headEnd/>
            <a:tailEnd/>
          </a:ln>
          <a:effectLst/>
        </p:spPr>
        <p:txBody>
          <a:bodyPr/>
          <a:lstStyle/>
          <a:p>
            <a:r>
              <a:rPr lang="en-US" altLang="ja-JP" sz="1600" b="1">
                <a:latin typeface="Times New Roman" pitchFamily="18" charset="0"/>
                <a:ea typeface="ＭＳ 明朝" pitchFamily="49" charset="-128"/>
              </a:rPr>
              <a:t>F/R</a:t>
            </a:r>
            <a:endParaRPr lang="en-US" sz="1600" b="1"/>
          </a:p>
        </p:txBody>
      </p:sp>
      <p:sp>
        <p:nvSpPr>
          <p:cNvPr id="7191" name="Text Box 23"/>
          <p:cNvSpPr txBox="1">
            <a:spLocks noChangeArrowheads="1"/>
          </p:cNvSpPr>
          <p:nvPr/>
        </p:nvSpPr>
        <p:spPr bwMode="auto">
          <a:xfrm>
            <a:off x="990600" y="2590800"/>
            <a:ext cx="846138" cy="285750"/>
          </a:xfrm>
          <a:prstGeom prst="rect">
            <a:avLst/>
          </a:prstGeom>
          <a:solidFill>
            <a:srgbClr val="FFFFFF"/>
          </a:solidFill>
          <a:ln w="9525">
            <a:solidFill>
              <a:srgbClr val="000000"/>
            </a:solidFill>
            <a:miter lim="800000"/>
            <a:headEnd/>
            <a:tailEnd/>
          </a:ln>
          <a:effectLst/>
        </p:spPr>
        <p:txBody>
          <a:bodyPr/>
          <a:lstStyle/>
          <a:p>
            <a:r>
              <a:rPr lang="en-US" altLang="ja-JP" sz="1600" b="1">
                <a:latin typeface="Times New Roman" pitchFamily="18" charset="0"/>
                <a:ea typeface="ＭＳ 明朝" pitchFamily="49" charset="-128"/>
              </a:rPr>
              <a:t>LO/Re</a:t>
            </a:r>
            <a:endParaRPr lang="en-US" sz="1600" b="1"/>
          </a:p>
        </p:txBody>
      </p:sp>
      <p:sp>
        <p:nvSpPr>
          <p:cNvPr id="7192" name="Text Box 24"/>
          <p:cNvSpPr txBox="1">
            <a:spLocks noChangeArrowheads="1"/>
          </p:cNvSpPr>
          <p:nvPr/>
        </p:nvSpPr>
        <p:spPr bwMode="auto">
          <a:xfrm>
            <a:off x="982663" y="3505200"/>
            <a:ext cx="846137" cy="304800"/>
          </a:xfrm>
          <a:prstGeom prst="rect">
            <a:avLst/>
          </a:prstGeom>
          <a:solidFill>
            <a:srgbClr val="FFFFFF"/>
          </a:solidFill>
          <a:ln w="9525">
            <a:solidFill>
              <a:srgbClr val="000000"/>
            </a:solidFill>
            <a:miter lim="800000"/>
            <a:headEnd/>
            <a:tailEnd/>
          </a:ln>
          <a:effectLst/>
        </p:spPr>
        <p:txBody>
          <a:bodyPr/>
          <a:lstStyle/>
          <a:p>
            <a:r>
              <a:rPr lang="en-US" altLang="ja-JP" sz="1600" b="1">
                <a:latin typeface="Times New Roman" pitchFamily="18" charset="0"/>
                <a:ea typeface="ＭＳ 明朝" pitchFamily="49" charset="-128"/>
              </a:rPr>
              <a:t>PRGM</a:t>
            </a:r>
            <a:endParaRPr lang="en-US" sz="1600" b="1"/>
          </a:p>
        </p:txBody>
      </p:sp>
      <p:sp>
        <p:nvSpPr>
          <p:cNvPr id="7196" name="Rectangle 28"/>
          <p:cNvSpPr>
            <a:spLocks noChangeArrowheads="1"/>
          </p:cNvSpPr>
          <p:nvPr/>
        </p:nvSpPr>
        <p:spPr bwMode="auto">
          <a:xfrm>
            <a:off x="1981200" y="1143000"/>
            <a:ext cx="5702300" cy="581025"/>
          </a:xfrm>
          <a:prstGeom prst="rect">
            <a:avLst/>
          </a:prstGeom>
          <a:noFill/>
          <a:ln w="9525">
            <a:noFill/>
            <a:miter lim="800000"/>
            <a:headEnd/>
            <a:tailEnd/>
          </a:ln>
          <a:effectLst/>
        </p:spPr>
        <p:txBody>
          <a:bodyPr wrap="none" anchor="ctr">
            <a:spAutoFit/>
          </a:bodyPr>
          <a:lstStyle/>
          <a:p>
            <a:pPr indent="306388"/>
            <a:r>
              <a:rPr lang="en-US" sz="1300" b="1">
                <a:latin typeface="VNI-Times" pitchFamily="2" charset="0"/>
                <a:cs typeface="Times New Roman" pitchFamily="18" charset="0"/>
              </a:rPr>
              <a:t>: </a:t>
            </a:r>
            <a:r>
              <a:rPr lang="en-US" sz="1600" b="1">
                <a:latin typeface="VNI-Times" pitchFamily="2" charset="0"/>
                <a:cs typeface="Times New Roman" pitchFamily="18" charset="0"/>
              </a:rPr>
              <a:t>Giaùm saùt nhöõng giaù trò caøi ñaët töø thoâng soá U-01 ñeán U-18.</a:t>
            </a:r>
            <a:endParaRPr lang="en-US" sz="1600"/>
          </a:p>
          <a:p>
            <a:pPr indent="306388" eaLnBrk="0" hangingPunct="0"/>
            <a:endParaRPr lang="en-US" sz="1600"/>
          </a:p>
        </p:txBody>
      </p:sp>
      <p:sp>
        <p:nvSpPr>
          <p:cNvPr id="7197" name="Rectangle 29"/>
          <p:cNvSpPr>
            <a:spLocks noChangeArrowheads="1"/>
          </p:cNvSpPr>
          <p:nvPr/>
        </p:nvSpPr>
        <p:spPr bwMode="auto">
          <a:xfrm>
            <a:off x="1981200" y="1371600"/>
            <a:ext cx="5857875" cy="1023938"/>
          </a:xfrm>
          <a:prstGeom prst="rect">
            <a:avLst/>
          </a:prstGeom>
          <a:noFill/>
          <a:ln w="9525">
            <a:noFill/>
            <a:miter lim="800000"/>
            <a:headEnd/>
            <a:tailEnd/>
          </a:ln>
          <a:effectLst/>
        </p:spPr>
        <p:txBody>
          <a:bodyPr wrap="none" anchor="ctr">
            <a:spAutoFit/>
          </a:bodyPr>
          <a:lstStyle/>
          <a:p>
            <a:pPr indent="306388"/>
            <a:r>
              <a:rPr lang="en-US" sz="1100"/>
              <a:t/>
            </a:r>
            <a:br>
              <a:rPr lang="en-US" sz="1100"/>
            </a:br>
            <a:endParaRPr lang="en-US"/>
          </a:p>
          <a:p>
            <a:pPr indent="306388" eaLnBrk="0" hangingPunct="0"/>
            <a:r>
              <a:rPr lang="en-US" sz="1300" b="1">
                <a:latin typeface="VNI-Times" pitchFamily="2" charset="0"/>
                <a:cs typeface="Times New Roman" pitchFamily="18" charset="0"/>
              </a:rPr>
              <a:t> </a:t>
            </a:r>
            <a:r>
              <a:rPr lang="en-US" sz="1600" b="1">
                <a:latin typeface="VNI-Times" pitchFamily="2" charset="0"/>
                <a:cs typeface="Times New Roman" pitchFamily="18" charset="0"/>
              </a:rPr>
              <a:t>: ( Forward/ Reverse ) chieàu quay thuaän / chieàu quay ngöôïc.</a:t>
            </a:r>
            <a:endParaRPr lang="en-US" sz="1600"/>
          </a:p>
          <a:p>
            <a:pPr indent="306388" eaLnBrk="0" hangingPunct="0"/>
            <a:endParaRPr lang="en-US" sz="1600"/>
          </a:p>
        </p:txBody>
      </p:sp>
      <p:sp>
        <p:nvSpPr>
          <p:cNvPr id="7198" name="Rectangle 30"/>
          <p:cNvSpPr>
            <a:spLocks noChangeArrowheads="1"/>
          </p:cNvSpPr>
          <p:nvPr/>
        </p:nvSpPr>
        <p:spPr bwMode="auto">
          <a:xfrm>
            <a:off x="2133600" y="2362200"/>
            <a:ext cx="6911975" cy="993775"/>
          </a:xfrm>
          <a:prstGeom prst="rect">
            <a:avLst/>
          </a:prstGeom>
          <a:noFill/>
          <a:ln w="9525">
            <a:noFill/>
            <a:miter lim="800000"/>
            <a:headEnd/>
            <a:tailEnd/>
          </a:ln>
          <a:effectLst/>
        </p:spPr>
        <p:txBody>
          <a:bodyPr anchor="ctr">
            <a:spAutoFit/>
          </a:bodyPr>
          <a:lstStyle/>
          <a:p>
            <a:pPr indent="306388"/>
            <a:r>
              <a:rPr lang="en-US" sz="1100"/>
              <a:t/>
            </a:r>
            <a:br>
              <a:rPr lang="en-US" sz="1100"/>
            </a:br>
            <a:r>
              <a:rPr lang="en-US" sz="1100"/>
              <a:t>  </a:t>
            </a:r>
            <a:r>
              <a:rPr lang="en-US" sz="1600" b="1">
                <a:latin typeface="VNI-Times" pitchFamily="2" charset="0"/>
                <a:cs typeface="Times New Roman" pitchFamily="18" charset="0"/>
              </a:rPr>
              <a:t>   :  Hoaït ñoäng cuûa bieán taàn thoâng qua boä vaän haønh soá hoaëc theo nhöõng</a:t>
            </a:r>
          </a:p>
          <a:p>
            <a:pPr indent="306388" eaLnBrk="0" hangingPunct="0"/>
            <a:r>
              <a:rPr lang="en-US" sz="1600" b="1">
                <a:latin typeface="VNI-Times" pitchFamily="2" charset="0"/>
                <a:cs typeface="Times New Roman" pitchFamily="18" charset="0"/>
              </a:rPr>
              <a:t> thoâng soá caøi ñaët, coù theå ñöôïc löïa choïn trong luùc ñeøn hieån thò saùng.</a:t>
            </a:r>
            <a:endParaRPr lang="en-US" sz="1600"/>
          </a:p>
          <a:p>
            <a:pPr indent="306388" eaLnBrk="0" hangingPunct="0"/>
            <a:endParaRPr lang="en-US" sz="1600"/>
          </a:p>
        </p:txBody>
      </p:sp>
      <p:sp>
        <p:nvSpPr>
          <p:cNvPr id="7199" name="Rectangle 31"/>
          <p:cNvSpPr>
            <a:spLocks noChangeArrowheads="1"/>
          </p:cNvSpPr>
          <p:nvPr/>
        </p:nvSpPr>
        <p:spPr bwMode="auto">
          <a:xfrm>
            <a:off x="1752600" y="3124200"/>
            <a:ext cx="6732588" cy="977900"/>
          </a:xfrm>
          <a:prstGeom prst="rect">
            <a:avLst/>
          </a:prstGeom>
          <a:noFill/>
          <a:ln w="9525">
            <a:noFill/>
            <a:miter lim="800000"/>
            <a:headEnd/>
            <a:tailEnd/>
          </a:ln>
          <a:effectLst/>
        </p:spPr>
        <p:txBody>
          <a:bodyPr wrap="none" anchor="ctr">
            <a:spAutoFit/>
          </a:bodyPr>
          <a:lstStyle/>
          <a:p>
            <a:endParaRPr lang="en-US" sz="1300"/>
          </a:p>
          <a:p>
            <a:pPr eaLnBrk="0" hangingPunct="0"/>
            <a:r>
              <a:rPr lang="en-US" sz="1300"/>
              <a:t>            </a:t>
            </a:r>
            <a:endParaRPr lang="en-US" sz="1100"/>
          </a:p>
          <a:p>
            <a:pPr eaLnBrk="0" hangingPunct="0"/>
            <a:r>
              <a:rPr lang="en-US" sz="1300" b="1">
                <a:latin typeface="VNI-Times" pitchFamily="2" charset="0"/>
                <a:cs typeface="Times New Roman" pitchFamily="18" charset="0"/>
              </a:rPr>
              <a:t>                </a:t>
            </a:r>
            <a:r>
              <a:rPr lang="en-US" sz="1600" b="1">
                <a:latin typeface="VNI-Times" pitchFamily="2" charset="0"/>
                <a:cs typeface="Times New Roman" pitchFamily="18" charset="0"/>
              </a:rPr>
              <a:t>: Nhöõng thoâng soá naèm trong töø n001 ñeán n179, coù theå ñöôïc caøi ñaët</a:t>
            </a:r>
          </a:p>
          <a:p>
            <a:pPr eaLnBrk="0" hangingPunct="0"/>
            <a:r>
              <a:rPr lang="en-US" sz="1600" b="1">
                <a:latin typeface="VNI-Times" pitchFamily="2" charset="0"/>
                <a:cs typeface="Times New Roman" pitchFamily="18" charset="0"/>
              </a:rPr>
              <a:t>                hoaëc kieåm tra trong luùc ñeøn hieån thò saùng.</a:t>
            </a:r>
            <a:endParaRPr lang="en-US" sz="1600" b="1"/>
          </a:p>
        </p:txBody>
      </p:sp>
      <p:pic>
        <p:nvPicPr>
          <p:cNvPr id="7202" name="Picture 34"/>
          <p:cNvPicPr>
            <a:picLocks noChangeAspect="1" noChangeArrowheads="1"/>
          </p:cNvPicPr>
          <p:nvPr>
            <p:ph sz="half" idx="2"/>
          </p:nvPr>
        </p:nvPicPr>
        <p:blipFill>
          <a:blip r:embed="rId4"/>
          <a:srcRect l="21248" t="86211" r="73344" b="11342"/>
          <a:stretch>
            <a:fillRect/>
          </a:stretch>
        </p:blipFill>
        <p:spPr>
          <a:xfrm>
            <a:off x="762000" y="5715000"/>
            <a:ext cx="1219200" cy="628650"/>
          </a:xfrm>
          <a:noFill/>
          <a:ln/>
        </p:spPr>
      </p:pic>
      <p:pic>
        <p:nvPicPr>
          <p:cNvPr id="7206" name="Picture 38"/>
          <p:cNvPicPr>
            <a:picLocks noChangeAspect="1" noChangeArrowheads="1"/>
          </p:cNvPicPr>
          <p:nvPr>
            <p:ph sz="half" idx="1"/>
          </p:nvPr>
        </p:nvPicPr>
        <p:blipFill>
          <a:blip r:embed="rId5"/>
          <a:srcRect l="21248" t="81850" r="73344" b="15787"/>
          <a:stretch>
            <a:fillRect/>
          </a:stretch>
        </p:blipFill>
        <p:spPr>
          <a:xfrm>
            <a:off x="762000" y="4648200"/>
            <a:ext cx="1295400" cy="623888"/>
          </a:xfrm>
          <a:noFill/>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4"/>
          <p:cNvSpPr>
            <a:spLocks noGrp="1"/>
          </p:cNvSpPr>
          <p:nvPr>
            <p:ph type="sldNum" sz="quarter" idx="12"/>
          </p:nvPr>
        </p:nvSpPr>
        <p:spPr/>
        <p:txBody>
          <a:bodyPr/>
          <a:lstStyle/>
          <a:p>
            <a:fld id="{9D378CB4-D1F2-4A72-8F70-14783E0F6DBB}" type="slidenum">
              <a:rPr lang="en-US"/>
              <a:pPr/>
              <a:t>36</a:t>
            </a:fld>
            <a:endParaRPr lang="en-US"/>
          </a:p>
        </p:txBody>
      </p:sp>
      <p:sp>
        <p:nvSpPr>
          <p:cNvPr id="9218" name="Rectangle 2"/>
          <p:cNvSpPr>
            <a:spLocks noChangeArrowheads="1"/>
          </p:cNvSpPr>
          <p:nvPr/>
        </p:nvSpPr>
        <p:spPr bwMode="auto">
          <a:xfrm>
            <a:off x="1417638" y="242888"/>
            <a:ext cx="5897562"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Caùc phím chức năng</a:t>
            </a:r>
          </a:p>
        </p:txBody>
      </p:sp>
      <p:grpSp>
        <p:nvGrpSpPr>
          <p:cNvPr id="2" name="Group 3"/>
          <p:cNvGrpSpPr>
            <a:grpSpLocks/>
          </p:cNvGrpSpPr>
          <p:nvPr/>
        </p:nvGrpSpPr>
        <p:grpSpPr bwMode="auto">
          <a:xfrm>
            <a:off x="7315200" y="50800"/>
            <a:ext cx="1676400" cy="812800"/>
            <a:chOff x="4608" y="32"/>
            <a:chExt cx="1056" cy="512"/>
          </a:xfrm>
        </p:grpSpPr>
        <p:sp>
          <p:nvSpPr>
            <p:cNvPr id="9220"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9221"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9222"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9223"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pic>
        <p:nvPicPr>
          <p:cNvPr id="9232" name="Picture 16"/>
          <p:cNvPicPr>
            <a:picLocks noChangeAspect="1" noChangeArrowheads="1"/>
          </p:cNvPicPr>
          <p:nvPr/>
        </p:nvPicPr>
        <p:blipFill>
          <a:blip r:embed="rId4"/>
          <a:srcRect l="21248" t="72435" r="73344" b="23943"/>
          <a:stretch>
            <a:fillRect/>
          </a:stretch>
        </p:blipFill>
        <p:spPr bwMode="auto">
          <a:xfrm>
            <a:off x="457200" y="2641600"/>
            <a:ext cx="1066800" cy="711200"/>
          </a:xfrm>
          <a:prstGeom prst="rect">
            <a:avLst/>
          </a:prstGeom>
          <a:noFill/>
        </p:spPr>
      </p:pic>
      <p:pic>
        <p:nvPicPr>
          <p:cNvPr id="9231" name="Picture 15"/>
          <p:cNvPicPr>
            <a:picLocks noChangeAspect="1" noChangeArrowheads="1"/>
          </p:cNvPicPr>
          <p:nvPr/>
        </p:nvPicPr>
        <p:blipFill>
          <a:blip r:embed="rId5"/>
          <a:srcRect l="21248" t="76688" r="73344" b="19576"/>
          <a:stretch>
            <a:fillRect/>
          </a:stretch>
        </p:blipFill>
        <p:spPr bwMode="auto">
          <a:xfrm>
            <a:off x="533400" y="3863975"/>
            <a:ext cx="1066800" cy="631825"/>
          </a:xfrm>
          <a:prstGeom prst="rect">
            <a:avLst/>
          </a:prstGeom>
          <a:noFill/>
        </p:spPr>
      </p:pic>
      <p:pic>
        <p:nvPicPr>
          <p:cNvPr id="9230" name="Picture 14"/>
          <p:cNvPicPr>
            <a:picLocks noChangeAspect="1" noChangeArrowheads="1"/>
          </p:cNvPicPr>
          <p:nvPr/>
        </p:nvPicPr>
        <p:blipFill>
          <a:blip r:embed="rId6"/>
          <a:srcRect l="21342" t="81512" r="73344" b="14925"/>
          <a:stretch>
            <a:fillRect/>
          </a:stretch>
        </p:blipFill>
        <p:spPr bwMode="auto">
          <a:xfrm>
            <a:off x="609600" y="5021263"/>
            <a:ext cx="990600" cy="846137"/>
          </a:xfrm>
          <a:prstGeom prst="rect">
            <a:avLst/>
          </a:prstGeom>
          <a:noFill/>
        </p:spPr>
      </p:pic>
      <p:sp>
        <p:nvSpPr>
          <p:cNvPr id="9233" name="Rectangle 17"/>
          <p:cNvSpPr>
            <a:spLocks noChangeArrowheads="1"/>
          </p:cNvSpPr>
          <p:nvPr/>
        </p:nvSpPr>
        <p:spPr bwMode="auto">
          <a:xfrm>
            <a:off x="1828800" y="1363663"/>
            <a:ext cx="7115175" cy="581025"/>
          </a:xfrm>
          <a:prstGeom prst="rect">
            <a:avLst/>
          </a:prstGeom>
          <a:noFill/>
          <a:ln w="9525">
            <a:noFill/>
            <a:miter lim="800000"/>
            <a:headEnd/>
            <a:tailEnd/>
          </a:ln>
          <a:effectLst/>
        </p:spPr>
        <p:txBody>
          <a:bodyPr wrap="none" anchor="ctr">
            <a:spAutoFit/>
          </a:bodyPr>
          <a:lstStyle/>
          <a:p>
            <a:r>
              <a:rPr lang="en-US" sz="1300" b="1">
                <a:latin typeface="VNI-Times" pitchFamily="2" charset="0"/>
                <a:cs typeface="Times New Roman" pitchFamily="18" charset="0"/>
              </a:rPr>
              <a:t> : </a:t>
            </a:r>
            <a:r>
              <a:rPr lang="en-US" sz="1600" b="1">
                <a:latin typeface="VNI-Times" pitchFamily="2" charset="0"/>
                <a:cs typeface="Times New Roman" pitchFamily="18" charset="0"/>
              </a:rPr>
              <a:t>( Decrement key ) duøng giaûm giaù trò caøi ñaët caùc thoâng soá, soá löôïng thoâng soá .</a:t>
            </a:r>
            <a:endParaRPr lang="en-US" sz="1600"/>
          </a:p>
          <a:p>
            <a:pPr eaLnBrk="0" hangingPunct="0"/>
            <a:endParaRPr lang="en-US" sz="1600"/>
          </a:p>
        </p:txBody>
      </p:sp>
      <p:sp>
        <p:nvSpPr>
          <p:cNvPr id="9234" name="Rectangle 18"/>
          <p:cNvSpPr>
            <a:spLocks noChangeArrowheads="1"/>
          </p:cNvSpPr>
          <p:nvPr/>
        </p:nvSpPr>
        <p:spPr bwMode="auto">
          <a:xfrm>
            <a:off x="1828800" y="2771775"/>
            <a:ext cx="6938963" cy="581025"/>
          </a:xfrm>
          <a:prstGeom prst="rect">
            <a:avLst/>
          </a:prstGeom>
          <a:noFill/>
          <a:ln w="9525">
            <a:noFill/>
            <a:miter lim="800000"/>
            <a:headEnd/>
            <a:tailEnd/>
          </a:ln>
          <a:effectLst/>
        </p:spPr>
        <p:txBody>
          <a:bodyPr wrap="none" anchor="ctr">
            <a:spAutoFit/>
          </a:bodyPr>
          <a:lstStyle/>
          <a:p>
            <a:r>
              <a:rPr lang="en-US" sz="1300" b="1">
                <a:latin typeface="VNI-Times" pitchFamily="2" charset="0"/>
                <a:cs typeface="Times New Roman" pitchFamily="18" charset="0"/>
              </a:rPr>
              <a:t> </a:t>
            </a:r>
            <a:r>
              <a:rPr lang="en-US" sz="1600" b="1">
                <a:latin typeface="VNI-Times" pitchFamily="2" charset="0"/>
                <a:cs typeface="Times New Roman" pitchFamily="18" charset="0"/>
              </a:rPr>
              <a:t>: Phím ñeå nhaäp caùc thoâng soá ñaõ choïn vaøo maùy sau khi caøi ñaët hoaëc thay ñoåi.</a:t>
            </a:r>
            <a:endParaRPr lang="en-US" sz="1600"/>
          </a:p>
          <a:p>
            <a:pPr eaLnBrk="0" hangingPunct="0"/>
            <a:endParaRPr lang="en-US" sz="1600"/>
          </a:p>
        </p:txBody>
      </p:sp>
      <p:sp>
        <p:nvSpPr>
          <p:cNvPr id="9235" name="Rectangle 19"/>
          <p:cNvSpPr>
            <a:spLocks noChangeArrowheads="1"/>
          </p:cNvSpPr>
          <p:nvPr/>
        </p:nvSpPr>
        <p:spPr bwMode="auto">
          <a:xfrm>
            <a:off x="1828800" y="3914775"/>
            <a:ext cx="2973388" cy="581025"/>
          </a:xfrm>
          <a:prstGeom prst="rect">
            <a:avLst/>
          </a:prstGeom>
          <a:noFill/>
          <a:ln w="9525">
            <a:noFill/>
            <a:miter lim="800000"/>
            <a:headEnd/>
            <a:tailEnd/>
          </a:ln>
          <a:effectLst/>
        </p:spPr>
        <p:txBody>
          <a:bodyPr wrap="none" anchor="ctr">
            <a:spAutoFit/>
          </a:bodyPr>
          <a:lstStyle/>
          <a:p>
            <a:r>
              <a:rPr lang="en-US" sz="1300" b="1">
                <a:latin typeface="VNI-Times" pitchFamily="2" charset="0"/>
                <a:cs typeface="Times New Roman" pitchFamily="18" charset="0"/>
              </a:rPr>
              <a:t> </a:t>
            </a:r>
            <a:r>
              <a:rPr lang="en-US" sz="1600" b="1">
                <a:latin typeface="VNI-Times" pitchFamily="2" charset="0"/>
                <a:cs typeface="Times New Roman" pitchFamily="18" charset="0"/>
              </a:rPr>
              <a:t>: phím ñieàu khieån chaïy </a:t>
            </a:r>
            <a:r>
              <a:rPr lang="en-US" sz="1600" b="1">
                <a:latin typeface="VNI-Times" pitchFamily="2" charset="0"/>
                <a:cs typeface="Times New Roman" pitchFamily="18" charset="0"/>
              </a:rPr>
              <a:t>taïi </a:t>
            </a:r>
            <a:r>
              <a:rPr lang="en-US" sz="1600" b="1" smtClean="0">
                <a:latin typeface="VNI-Times" pitchFamily="2" charset="0"/>
                <a:cs typeface="Times New Roman" pitchFamily="18" charset="0"/>
              </a:rPr>
              <a:t>chỗ.</a:t>
            </a:r>
            <a:endParaRPr lang="en-US" sz="1600"/>
          </a:p>
          <a:p>
            <a:pPr eaLnBrk="0" hangingPunct="0"/>
            <a:endParaRPr lang="en-US" sz="1600"/>
          </a:p>
        </p:txBody>
      </p:sp>
      <p:sp>
        <p:nvSpPr>
          <p:cNvPr id="9236" name="Rectangle 20"/>
          <p:cNvSpPr>
            <a:spLocks noChangeArrowheads="1"/>
          </p:cNvSpPr>
          <p:nvPr/>
        </p:nvSpPr>
        <p:spPr bwMode="auto">
          <a:xfrm>
            <a:off x="1871663" y="5210175"/>
            <a:ext cx="6815137" cy="581025"/>
          </a:xfrm>
          <a:prstGeom prst="rect">
            <a:avLst/>
          </a:prstGeom>
          <a:noFill/>
          <a:ln w="9525">
            <a:noFill/>
            <a:miter lim="800000"/>
            <a:headEnd/>
            <a:tailEnd/>
          </a:ln>
          <a:effectLst/>
        </p:spPr>
        <p:txBody>
          <a:bodyPr wrap="none" anchor="ctr">
            <a:spAutoFit/>
          </a:bodyPr>
          <a:lstStyle/>
          <a:p>
            <a:r>
              <a:rPr lang="en-US" sz="1600" b="1">
                <a:latin typeface="VNI-Times" pitchFamily="2" charset="0"/>
                <a:cs typeface="Times New Roman" pitchFamily="18" charset="0"/>
              </a:rPr>
              <a:t>: Phím döøng </a:t>
            </a:r>
            <a:r>
              <a:rPr lang="en-US" sz="1600" b="1">
                <a:latin typeface="VNI-Times" pitchFamily="2" charset="0"/>
                <a:cs typeface="Times New Roman" pitchFamily="18" charset="0"/>
              </a:rPr>
              <a:t>taïi </a:t>
            </a:r>
            <a:r>
              <a:rPr lang="en-US" sz="1600" b="1" smtClean="0">
                <a:latin typeface="VNI-Times" pitchFamily="2" charset="0"/>
                <a:cs typeface="Times New Roman" pitchFamily="18" charset="0"/>
              </a:rPr>
              <a:t>chỗ </a:t>
            </a:r>
            <a:r>
              <a:rPr lang="en-US" sz="1600" b="1">
                <a:latin typeface="VNI-Times" pitchFamily="2" charset="0"/>
                <a:cs typeface="Times New Roman" pitchFamily="18" charset="0"/>
              </a:rPr>
              <a:t>hay phuïc hoài traïng thaùi cuûa heä thoáng khi</a:t>
            </a:r>
          </a:p>
          <a:p>
            <a:r>
              <a:rPr lang="en-US" sz="1600" b="1">
                <a:latin typeface="VNI-Times" pitchFamily="2" charset="0"/>
                <a:cs typeface="Times New Roman" pitchFamily="18" charset="0"/>
              </a:rPr>
              <a:t>bò söï coá, phím Stop seõ bò voâ hieäu hoùa khi tham soá n007 khoâng ñöôïc caøi ñaët. </a:t>
            </a:r>
          </a:p>
        </p:txBody>
      </p:sp>
      <p:pic>
        <p:nvPicPr>
          <p:cNvPr id="9238" name="Picture 22"/>
          <p:cNvPicPr>
            <a:picLocks noChangeAspect="1" noChangeArrowheads="1"/>
          </p:cNvPicPr>
          <p:nvPr>
            <p:ph/>
          </p:nvPr>
        </p:nvPicPr>
        <p:blipFill>
          <a:blip r:embed="rId7"/>
          <a:srcRect l="21248" t="68497" r="73344" b="28723"/>
          <a:stretch>
            <a:fillRect/>
          </a:stretch>
        </p:blipFill>
        <p:spPr>
          <a:xfrm>
            <a:off x="304800" y="1143000"/>
            <a:ext cx="1371600" cy="704850"/>
          </a:xfrm>
          <a:noFill/>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4"/>
          <p:cNvSpPr>
            <a:spLocks noGrp="1"/>
          </p:cNvSpPr>
          <p:nvPr>
            <p:ph type="sldNum" sz="quarter" idx="12"/>
          </p:nvPr>
        </p:nvSpPr>
        <p:spPr/>
        <p:txBody>
          <a:bodyPr/>
          <a:lstStyle/>
          <a:p>
            <a:fld id="{2C0CB137-F848-4CC4-9F1E-91C1BC213475}" type="slidenum">
              <a:rPr lang="en-US"/>
              <a:pPr/>
              <a:t>37</a:t>
            </a:fld>
            <a:endParaRPr lang="en-US"/>
          </a:p>
        </p:txBody>
      </p:sp>
      <p:sp>
        <p:nvSpPr>
          <p:cNvPr id="11266" name="Rectangle 2"/>
          <p:cNvSpPr>
            <a:spLocks noChangeArrowheads="1"/>
          </p:cNvSpPr>
          <p:nvPr/>
        </p:nvSpPr>
        <p:spPr bwMode="auto">
          <a:xfrm>
            <a:off x="1417638" y="242888"/>
            <a:ext cx="5897562"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Sơ Đồ đấu D</a:t>
            </a:r>
            <a:r>
              <a:rPr lang="en-US" altLang="ja-JP" sz="2800" b="1">
                <a:solidFill>
                  <a:schemeClr val="accent2"/>
                </a:solidFill>
                <a:effectLst>
                  <a:outerShdw blurRad="38100" dist="38100" dir="2700000" algn="tl">
                    <a:srgbClr val="C0C0C0"/>
                  </a:outerShdw>
                </a:effectLst>
                <a:ea typeface="ＭＳ Ｐゴシック" pitchFamily="34" charset="-128"/>
              </a:rPr>
              <a:t>â</a:t>
            </a:r>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y</a:t>
            </a:r>
          </a:p>
        </p:txBody>
      </p:sp>
      <p:grpSp>
        <p:nvGrpSpPr>
          <p:cNvPr id="2" name="Group 3"/>
          <p:cNvGrpSpPr>
            <a:grpSpLocks/>
          </p:cNvGrpSpPr>
          <p:nvPr/>
        </p:nvGrpSpPr>
        <p:grpSpPr bwMode="auto">
          <a:xfrm>
            <a:off x="7315200" y="50800"/>
            <a:ext cx="1676400" cy="812800"/>
            <a:chOff x="4608" y="32"/>
            <a:chExt cx="1056" cy="512"/>
          </a:xfrm>
        </p:grpSpPr>
        <p:sp>
          <p:nvSpPr>
            <p:cNvPr id="11268"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11269"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1270"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1271"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pic>
        <p:nvPicPr>
          <p:cNvPr id="11281" name="Picture 17"/>
          <p:cNvPicPr>
            <a:picLocks noChangeAspect="1" noChangeArrowheads="1"/>
          </p:cNvPicPr>
          <p:nvPr>
            <p:ph/>
          </p:nvPr>
        </p:nvPicPr>
        <p:blipFill>
          <a:blip r:embed="rId4"/>
          <a:srcRect l="23927" t="34439" r="21840" b="45955"/>
          <a:stretch>
            <a:fillRect/>
          </a:stretch>
        </p:blipFill>
        <p:spPr>
          <a:xfrm>
            <a:off x="381000" y="1371600"/>
            <a:ext cx="8458200" cy="3886200"/>
          </a:xfrm>
          <a:noFill/>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4"/>
          <p:cNvSpPr>
            <a:spLocks noGrp="1"/>
          </p:cNvSpPr>
          <p:nvPr>
            <p:ph type="sldNum" sz="quarter" idx="12"/>
          </p:nvPr>
        </p:nvSpPr>
        <p:spPr/>
        <p:txBody>
          <a:bodyPr/>
          <a:lstStyle/>
          <a:p>
            <a:fld id="{0FE5BB27-B147-44F6-99C4-A14EAE246B63}" type="slidenum">
              <a:rPr lang="en-US"/>
              <a:pPr/>
              <a:t>38</a:t>
            </a:fld>
            <a:endParaRPr lang="en-US"/>
          </a:p>
        </p:txBody>
      </p:sp>
      <p:sp>
        <p:nvSpPr>
          <p:cNvPr id="12290" name="Rectangle 2"/>
          <p:cNvSpPr>
            <a:spLocks noChangeArrowheads="1"/>
          </p:cNvSpPr>
          <p:nvPr/>
        </p:nvSpPr>
        <p:spPr bwMode="auto">
          <a:xfrm>
            <a:off x="1417638" y="242888"/>
            <a:ext cx="5897562"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Sơ Đồ đấu D</a:t>
            </a:r>
            <a:r>
              <a:rPr lang="en-US" altLang="ja-JP" sz="2800" b="1">
                <a:solidFill>
                  <a:srgbClr val="0066CC"/>
                </a:solidFill>
                <a:effectLst>
                  <a:outerShdw blurRad="38100" dist="38100" dir="2700000" algn="tl">
                    <a:srgbClr val="C0C0C0"/>
                  </a:outerShdw>
                </a:effectLst>
                <a:ea typeface="ＭＳ Ｐゴシック" pitchFamily="34" charset="-128"/>
              </a:rPr>
              <a:t>â</a:t>
            </a:r>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y</a:t>
            </a:r>
          </a:p>
        </p:txBody>
      </p:sp>
      <p:grpSp>
        <p:nvGrpSpPr>
          <p:cNvPr id="2" name="Group 3"/>
          <p:cNvGrpSpPr>
            <a:grpSpLocks/>
          </p:cNvGrpSpPr>
          <p:nvPr/>
        </p:nvGrpSpPr>
        <p:grpSpPr bwMode="auto">
          <a:xfrm>
            <a:off x="7315200" y="50800"/>
            <a:ext cx="1676400" cy="812800"/>
            <a:chOff x="4608" y="32"/>
            <a:chExt cx="1056" cy="512"/>
          </a:xfrm>
        </p:grpSpPr>
        <p:sp>
          <p:nvSpPr>
            <p:cNvPr id="12292"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12293"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2294"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2295"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pic>
        <p:nvPicPr>
          <p:cNvPr id="12298" name="Picture 10"/>
          <p:cNvPicPr>
            <a:picLocks noChangeAspect="1" noChangeArrowheads="1"/>
          </p:cNvPicPr>
          <p:nvPr>
            <p:ph/>
          </p:nvPr>
        </p:nvPicPr>
        <p:blipFill>
          <a:blip r:embed="rId4"/>
          <a:srcRect l="22046" t="25656" r="19800" b="13304"/>
          <a:stretch>
            <a:fillRect/>
          </a:stretch>
        </p:blipFill>
        <p:spPr>
          <a:xfrm>
            <a:off x="381000" y="914400"/>
            <a:ext cx="7620000" cy="5715000"/>
          </a:xfrm>
          <a:noFill/>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Slide Number Placeholder 4"/>
          <p:cNvSpPr>
            <a:spLocks noGrp="1"/>
          </p:cNvSpPr>
          <p:nvPr>
            <p:ph type="sldNum" sz="quarter" idx="12"/>
          </p:nvPr>
        </p:nvSpPr>
        <p:spPr/>
        <p:txBody>
          <a:bodyPr/>
          <a:lstStyle/>
          <a:p>
            <a:fld id="{D4116899-49AC-4480-9B50-FCA615829DFD}" type="slidenum">
              <a:rPr lang="en-US"/>
              <a:pPr/>
              <a:t>39</a:t>
            </a:fld>
            <a:endParaRPr lang="en-US"/>
          </a:p>
        </p:txBody>
      </p:sp>
      <p:sp>
        <p:nvSpPr>
          <p:cNvPr id="63490" name="Rectangle 2"/>
          <p:cNvSpPr>
            <a:spLocks noChangeArrowheads="1"/>
          </p:cNvSpPr>
          <p:nvPr/>
        </p:nvSpPr>
        <p:spPr bwMode="auto">
          <a:xfrm>
            <a:off x="1417638" y="242888"/>
            <a:ext cx="5897562"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Chöùc naêng caùc ngoõ ñieàu khieån</a:t>
            </a:r>
          </a:p>
        </p:txBody>
      </p:sp>
      <p:grpSp>
        <p:nvGrpSpPr>
          <p:cNvPr id="2" name="Group 3"/>
          <p:cNvGrpSpPr>
            <a:grpSpLocks/>
          </p:cNvGrpSpPr>
          <p:nvPr/>
        </p:nvGrpSpPr>
        <p:grpSpPr bwMode="auto">
          <a:xfrm>
            <a:off x="7315200" y="50800"/>
            <a:ext cx="1676400" cy="812800"/>
            <a:chOff x="4608" y="32"/>
            <a:chExt cx="1056" cy="512"/>
          </a:xfrm>
        </p:grpSpPr>
        <p:sp>
          <p:nvSpPr>
            <p:cNvPr id="63492"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63493"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63494"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63495"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sp>
        <p:nvSpPr>
          <p:cNvPr id="63544" name="Rectangle 56"/>
          <p:cNvSpPr>
            <a:spLocks noChangeArrowheads="1"/>
          </p:cNvSpPr>
          <p:nvPr/>
        </p:nvSpPr>
        <p:spPr bwMode="auto">
          <a:xfrm>
            <a:off x="0" y="8647113"/>
            <a:ext cx="9144000" cy="0"/>
          </a:xfrm>
          <a:prstGeom prst="rect">
            <a:avLst/>
          </a:prstGeom>
          <a:noFill/>
          <a:ln w="9525">
            <a:noFill/>
            <a:miter lim="800000"/>
            <a:headEnd/>
            <a:tailEnd/>
          </a:ln>
          <a:effectLst/>
        </p:spPr>
        <p:txBody>
          <a:bodyPr wrap="none" anchor="ctr">
            <a:spAutoFit/>
          </a:bodyPr>
          <a:lstStyle/>
          <a:p>
            <a:endParaRPr lang="vi-VN"/>
          </a:p>
        </p:txBody>
      </p:sp>
      <p:sp>
        <p:nvSpPr>
          <p:cNvPr id="63571" name="Rectangle 83"/>
          <p:cNvSpPr>
            <a:spLocks noChangeArrowheads="1"/>
          </p:cNvSpPr>
          <p:nvPr/>
        </p:nvSpPr>
        <p:spPr bwMode="auto">
          <a:xfrm>
            <a:off x="1257300" y="1216025"/>
            <a:ext cx="800100" cy="0"/>
          </a:xfrm>
          <a:prstGeom prst="rect">
            <a:avLst/>
          </a:prstGeom>
          <a:noFill/>
          <a:ln w="9525">
            <a:noFill/>
            <a:miter lim="800000"/>
            <a:headEnd/>
            <a:tailEnd/>
          </a:ln>
          <a:effectLst/>
        </p:spPr>
        <p:txBody>
          <a:bodyPr wrap="none">
            <a:spAutoFit/>
          </a:bodyPr>
          <a:lstStyle/>
          <a:p>
            <a:endParaRPr lang="vi-VN"/>
          </a:p>
        </p:txBody>
      </p:sp>
      <p:sp>
        <p:nvSpPr>
          <p:cNvPr id="63771" name="Rectangle 283"/>
          <p:cNvSpPr>
            <a:spLocks noChangeArrowheads="1"/>
          </p:cNvSpPr>
          <p:nvPr/>
        </p:nvSpPr>
        <p:spPr bwMode="auto">
          <a:xfrm>
            <a:off x="1257300" y="1216025"/>
            <a:ext cx="800100" cy="0"/>
          </a:xfrm>
          <a:prstGeom prst="rect">
            <a:avLst/>
          </a:prstGeom>
          <a:noFill/>
          <a:ln w="9525">
            <a:noFill/>
            <a:miter lim="800000"/>
            <a:headEnd/>
            <a:tailEnd/>
          </a:ln>
          <a:effectLst/>
        </p:spPr>
        <p:txBody>
          <a:bodyPr wrap="none">
            <a:spAutoFit/>
          </a:bodyPr>
          <a:lstStyle/>
          <a:p>
            <a:endParaRPr lang="vi-VN"/>
          </a:p>
        </p:txBody>
      </p:sp>
      <p:sp>
        <p:nvSpPr>
          <p:cNvPr id="63972" name="Rectangle 484"/>
          <p:cNvSpPr>
            <a:spLocks noChangeArrowheads="1"/>
          </p:cNvSpPr>
          <p:nvPr/>
        </p:nvSpPr>
        <p:spPr bwMode="auto">
          <a:xfrm>
            <a:off x="1257300" y="1216025"/>
            <a:ext cx="800100" cy="0"/>
          </a:xfrm>
          <a:prstGeom prst="rect">
            <a:avLst/>
          </a:prstGeom>
          <a:noFill/>
          <a:ln w="9525">
            <a:noFill/>
            <a:miter lim="800000"/>
            <a:headEnd/>
            <a:tailEnd/>
          </a:ln>
          <a:effectLst/>
        </p:spPr>
        <p:txBody>
          <a:bodyPr wrap="none">
            <a:spAutoFit/>
          </a:bodyPr>
          <a:lstStyle/>
          <a:p>
            <a:endParaRPr lang="vi-VN"/>
          </a:p>
        </p:txBody>
      </p:sp>
      <p:pic>
        <p:nvPicPr>
          <p:cNvPr id="63949" name="Picture 461"/>
          <p:cNvPicPr>
            <a:picLocks noChangeAspect="1" noChangeArrowheads="1"/>
          </p:cNvPicPr>
          <p:nvPr/>
        </p:nvPicPr>
        <p:blipFill>
          <a:blip r:embed="rId4"/>
          <a:srcRect l="58536" t="50038" r="37753" b="47224"/>
          <a:stretch>
            <a:fillRect/>
          </a:stretch>
        </p:blipFill>
        <p:spPr bwMode="auto">
          <a:xfrm>
            <a:off x="1219200" y="5410200"/>
            <a:ext cx="306388" cy="381000"/>
          </a:xfrm>
          <a:prstGeom prst="rect">
            <a:avLst/>
          </a:prstGeom>
          <a:noFill/>
        </p:spPr>
      </p:pic>
      <p:sp>
        <p:nvSpPr>
          <p:cNvPr id="63975" name="Rectangle 487"/>
          <p:cNvSpPr>
            <a:spLocks noChangeArrowheads="1"/>
          </p:cNvSpPr>
          <p:nvPr/>
        </p:nvSpPr>
        <p:spPr bwMode="auto">
          <a:xfrm>
            <a:off x="4800600" y="5029200"/>
            <a:ext cx="3581400" cy="290513"/>
          </a:xfrm>
          <a:prstGeom prst="rect">
            <a:avLst/>
          </a:prstGeom>
          <a:noFill/>
          <a:ln w="9525">
            <a:noFill/>
            <a:miter lim="800000"/>
            <a:headEnd/>
            <a:tailEnd/>
          </a:ln>
          <a:effectLst/>
        </p:spPr>
        <p:txBody>
          <a:bodyPr>
            <a:spAutoFit/>
          </a:bodyPr>
          <a:lstStyle/>
          <a:p>
            <a:r>
              <a:rPr lang="en-US" sz="1300" b="1">
                <a:latin typeface="VNI-Times" pitchFamily="2" charset="0"/>
                <a:cs typeface="Times New Roman" pitchFamily="18" charset="0"/>
              </a:rPr>
              <a:t>3G3MV – A 2 </a:t>
            </a:r>
            <a:r>
              <a:rPr lang="en-US" sz="1300" b="1">
                <a:latin typeface="VNI-Times" pitchFamily="2" charset="0"/>
                <a:cs typeface="Times New Roman" pitchFamily="18" charset="0"/>
                <a:sym typeface="Symbol" pitchFamily="18" charset="2"/>
              </a:rPr>
              <a:t></a:t>
            </a:r>
            <a:r>
              <a:rPr lang="en-US" sz="1300" b="1">
                <a:latin typeface="VNI-Times" pitchFamily="2" charset="0"/>
                <a:cs typeface="Times New Roman" pitchFamily="18" charset="0"/>
              </a:rPr>
              <a:t> : Ñieän trôû ôû Max 100 Ohm</a:t>
            </a:r>
            <a:endParaRPr lang="en-US" sz="1300" b="1">
              <a:latin typeface="VNI-Times" pitchFamily="2" charset="0"/>
              <a:cs typeface="Times New Roman" pitchFamily="18" charset="0"/>
              <a:sym typeface="Symbol" pitchFamily="18" charset="2"/>
            </a:endParaRPr>
          </a:p>
        </p:txBody>
      </p:sp>
      <p:sp>
        <p:nvSpPr>
          <p:cNvPr id="63976" name="Rectangle 488"/>
          <p:cNvSpPr>
            <a:spLocks noChangeArrowheads="1"/>
          </p:cNvSpPr>
          <p:nvPr/>
        </p:nvSpPr>
        <p:spPr bwMode="auto">
          <a:xfrm>
            <a:off x="4876800" y="5334000"/>
            <a:ext cx="3657600" cy="687388"/>
          </a:xfrm>
          <a:prstGeom prst="rect">
            <a:avLst/>
          </a:prstGeom>
          <a:noFill/>
          <a:ln w="9525">
            <a:noFill/>
            <a:miter lim="800000"/>
            <a:headEnd/>
            <a:tailEnd/>
          </a:ln>
          <a:effectLst/>
        </p:spPr>
        <p:txBody>
          <a:bodyPr>
            <a:spAutoFit/>
          </a:bodyPr>
          <a:lstStyle/>
          <a:p>
            <a:r>
              <a:rPr lang="en-US" sz="1300" b="1">
                <a:latin typeface="VNI-Times" pitchFamily="2" charset="0"/>
                <a:cs typeface="Times New Roman" pitchFamily="18" charset="0"/>
              </a:rPr>
              <a:t> hoaëc ít hôn</a:t>
            </a:r>
            <a:endParaRPr lang="en-US" sz="1000">
              <a:cs typeface="Times New Roman" pitchFamily="18" charset="0"/>
            </a:endParaRPr>
          </a:p>
          <a:p>
            <a:pPr eaLnBrk="0" hangingPunct="0"/>
            <a:r>
              <a:rPr lang="en-US" sz="1300" b="1">
                <a:latin typeface="VNI-Times" pitchFamily="2" charset="0"/>
                <a:cs typeface="Times New Roman" pitchFamily="18" charset="0"/>
              </a:rPr>
              <a:t>3G3MV – AB </a:t>
            </a:r>
            <a:r>
              <a:rPr lang="en-US" sz="1300" b="1">
                <a:latin typeface="VNI-Times" pitchFamily="2" charset="0"/>
                <a:cs typeface="Times New Roman" pitchFamily="18" charset="0"/>
                <a:sym typeface="Symbol" pitchFamily="18" charset="2"/>
              </a:rPr>
              <a:t></a:t>
            </a:r>
            <a:r>
              <a:rPr lang="en-US" sz="1300" b="1">
                <a:latin typeface="VNI-Times" pitchFamily="2" charset="0"/>
                <a:cs typeface="Times New Roman" pitchFamily="18" charset="0"/>
              </a:rPr>
              <a:t> : : Ñieän trôû ôû Max 100 Ohm</a:t>
            </a:r>
            <a:endParaRPr lang="en-US" sz="1000">
              <a:cs typeface="Times New Roman" pitchFamily="18" charset="0"/>
              <a:sym typeface="Symbol" pitchFamily="18" charset="2"/>
            </a:endParaRPr>
          </a:p>
          <a:p>
            <a:pPr eaLnBrk="0" hangingPunct="0"/>
            <a:endParaRPr lang="en-US" sz="1300" b="1">
              <a:latin typeface="VNI-Times" pitchFamily="2" charset="0"/>
              <a:cs typeface="Times New Roman" pitchFamily="18" charset="0"/>
              <a:sym typeface="Symbol" pitchFamily="18" charset="2"/>
            </a:endParaRPr>
          </a:p>
        </p:txBody>
      </p:sp>
      <p:sp>
        <p:nvSpPr>
          <p:cNvPr id="63977" name="Rectangle 489"/>
          <p:cNvSpPr>
            <a:spLocks noChangeArrowheads="1"/>
          </p:cNvSpPr>
          <p:nvPr/>
        </p:nvSpPr>
        <p:spPr bwMode="auto">
          <a:xfrm>
            <a:off x="4876800" y="5791200"/>
            <a:ext cx="3133725" cy="687388"/>
          </a:xfrm>
          <a:prstGeom prst="rect">
            <a:avLst/>
          </a:prstGeom>
          <a:noFill/>
          <a:ln w="9525">
            <a:noFill/>
            <a:miter lim="800000"/>
            <a:headEnd/>
            <a:tailEnd/>
          </a:ln>
          <a:effectLst/>
        </p:spPr>
        <p:txBody>
          <a:bodyPr wrap="none">
            <a:spAutoFit/>
          </a:bodyPr>
          <a:lstStyle/>
          <a:p>
            <a:r>
              <a:rPr lang="en-US" sz="1300" b="1">
                <a:latin typeface="VNI-Times" pitchFamily="2" charset="0"/>
                <a:cs typeface="Times New Roman" pitchFamily="18" charset="0"/>
              </a:rPr>
              <a:t> hoaëc ít hôn</a:t>
            </a:r>
            <a:endParaRPr lang="en-US" sz="1000">
              <a:cs typeface="Times New Roman" pitchFamily="18" charset="0"/>
            </a:endParaRPr>
          </a:p>
          <a:p>
            <a:pPr eaLnBrk="0" hangingPunct="0"/>
            <a:r>
              <a:rPr lang="en-US" sz="1300" b="1">
                <a:latin typeface="VNI-Times" pitchFamily="2" charset="0"/>
                <a:cs typeface="Times New Roman" pitchFamily="18" charset="0"/>
              </a:rPr>
              <a:t>3G3MV – A4 </a:t>
            </a:r>
            <a:r>
              <a:rPr lang="en-US" sz="1300" b="1">
                <a:latin typeface="VNI-Times" pitchFamily="2" charset="0"/>
                <a:cs typeface="Times New Roman" pitchFamily="18" charset="0"/>
                <a:sym typeface="Symbol" pitchFamily="18" charset="2"/>
              </a:rPr>
              <a:t></a:t>
            </a:r>
            <a:r>
              <a:rPr lang="en-US" sz="1300" b="1">
                <a:latin typeface="VNI-Times" pitchFamily="2" charset="0"/>
                <a:cs typeface="Times New Roman" pitchFamily="18" charset="0"/>
              </a:rPr>
              <a:t> : Ñieän trôû ôû Max 10 Ohm</a:t>
            </a:r>
          </a:p>
          <a:p>
            <a:pPr eaLnBrk="0" hangingPunct="0"/>
            <a:r>
              <a:rPr lang="en-US" sz="1300" b="1">
                <a:latin typeface="VNI-Times" pitchFamily="2" charset="0"/>
                <a:cs typeface="Times New Roman" pitchFamily="18" charset="0"/>
              </a:rPr>
              <a:t> hoaëc ít hôn</a:t>
            </a:r>
          </a:p>
        </p:txBody>
      </p:sp>
      <p:graphicFrame>
        <p:nvGraphicFramePr>
          <p:cNvPr id="64156" name="Group 668"/>
          <p:cNvGraphicFramePr>
            <a:graphicFrameLocks noGrp="1"/>
          </p:cNvGraphicFramePr>
          <p:nvPr/>
        </p:nvGraphicFramePr>
        <p:xfrm>
          <a:off x="685800" y="838200"/>
          <a:ext cx="7467600" cy="5855972"/>
        </p:xfrm>
        <a:graphic>
          <a:graphicData uri="http://schemas.openxmlformats.org/drawingml/2006/table">
            <a:tbl>
              <a:tblPr/>
              <a:tblGrid>
                <a:gridCol w="1103313"/>
                <a:gridCol w="3055937"/>
                <a:gridCol w="3308350"/>
              </a:tblGrid>
              <a:tr h="266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VNI-Times" pitchFamily="2" charset="0"/>
                          <a:cs typeface="Times New Roman" pitchFamily="18" charset="0"/>
                        </a:rPr>
                        <a:t>Kyù hieäu</a:t>
                      </a:r>
                      <a:endParaRPr kumimoji="0" lang="en-US" sz="16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VNI-Times" pitchFamily="2" charset="0"/>
                          <a:cs typeface="Times New Roman" pitchFamily="18" charset="0"/>
                        </a:rPr>
                        <a:t>Teân</a:t>
                      </a:r>
                      <a:endParaRPr kumimoji="0" lang="en-US" sz="16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VNI-Times" pitchFamily="2" charset="0"/>
                          <a:cs typeface="Times New Roman" pitchFamily="18" charset="0"/>
                        </a:rPr>
                        <a:t>Moâ taû</a:t>
                      </a:r>
                      <a:endParaRPr kumimoji="0" lang="en-US" sz="16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6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R/L1</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Ñieåm ñaàu vaøo nguoàn </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Cung caáp</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3G3MV – A 2 </a:t>
                      </a: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a:t>
                      </a:r>
                      <a:r>
                        <a:rPr kumimoji="0" lang="en-US" sz="1300" b="1" i="0" u="none" strike="noStrike" cap="none" normalizeH="0" baseline="0" smtClean="0">
                          <a:ln>
                            <a:noFill/>
                          </a:ln>
                          <a:solidFill>
                            <a:schemeClr val="tx1"/>
                          </a:solidFill>
                          <a:effectLst/>
                          <a:latin typeface="VNI-Times" pitchFamily="2" charset="0"/>
                          <a:cs typeface="Times New Roman" pitchFamily="18" charset="0"/>
                        </a:rPr>
                        <a:t> : 3pha 200 </a:t>
                      </a: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a:t>
                      </a:r>
                      <a:r>
                        <a:rPr kumimoji="0" lang="en-US" sz="1300" b="1" i="0" u="none" strike="noStrike" cap="none" normalizeH="0" baseline="0" smtClean="0">
                          <a:ln>
                            <a:noFill/>
                          </a:ln>
                          <a:solidFill>
                            <a:schemeClr val="tx1"/>
                          </a:solidFill>
                          <a:effectLst/>
                          <a:latin typeface="VNI-Times" pitchFamily="2" charset="0"/>
                          <a:cs typeface="Times New Roman" pitchFamily="18" charset="0"/>
                        </a:rPr>
                        <a:t> 230VAC</a:t>
                      </a:r>
                      <a:endParaRPr kumimoji="0" lang="en-US" sz="1000" b="0" i="0" u="none" strike="noStrike" cap="none" normalizeH="0" baseline="0" smtClean="0">
                        <a:ln>
                          <a:noFill/>
                        </a:ln>
                        <a:solidFill>
                          <a:schemeClr val="tx1"/>
                        </a:solidFill>
                        <a:effectLst/>
                        <a:latin typeface="Arial"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3G3MV – AB </a:t>
                      </a:r>
                      <a:r>
                        <a:rPr kumimoji="0" lang="en-US" sz="1300" b="1" i="0" u="none" strike="noStrike" cap="none" normalizeH="0" baseline="0" smtClean="0">
                          <a:ln>
                            <a:noFill/>
                          </a:ln>
                          <a:solidFill>
                            <a:schemeClr val="tx1"/>
                          </a:solidFill>
                          <a:effectLst/>
                          <a:latin typeface="VNI-Times" pitchFamily="2" charset="0"/>
                          <a:cs typeface="Times New Roman" pitchFamily="18" charset="0"/>
                        </a:rPr>
                        <a:t> : 1pha 200 </a:t>
                      </a: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a:t>
                      </a:r>
                      <a:r>
                        <a:rPr kumimoji="0" lang="en-US" sz="1300" b="1" i="0" u="none" strike="noStrike" cap="none" normalizeH="0" baseline="0" smtClean="0">
                          <a:ln>
                            <a:noFill/>
                          </a:ln>
                          <a:solidFill>
                            <a:schemeClr val="tx1"/>
                          </a:solidFill>
                          <a:effectLst/>
                          <a:latin typeface="VNI-Times" pitchFamily="2" charset="0"/>
                          <a:cs typeface="Times New Roman" pitchFamily="18" charset="0"/>
                        </a:rPr>
                        <a:t> 240VAC</a:t>
                      </a:r>
                      <a:endParaRPr kumimoji="0" lang="en-US" sz="1000" b="0" i="0" u="none" strike="noStrike" cap="none" normalizeH="0" baseline="0" smtClean="0">
                        <a:ln>
                          <a:noFill/>
                        </a:ln>
                        <a:solidFill>
                          <a:schemeClr val="tx1"/>
                        </a:solidFill>
                        <a:effectLst/>
                        <a:latin typeface="Arial"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3G3MV – A4 </a:t>
                      </a:r>
                      <a:r>
                        <a:rPr kumimoji="0" lang="en-US" sz="1300" b="1" i="0" u="none" strike="noStrike" cap="none" normalizeH="0" baseline="0" smtClean="0">
                          <a:ln>
                            <a:noFill/>
                          </a:ln>
                          <a:solidFill>
                            <a:schemeClr val="tx1"/>
                          </a:solidFill>
                          <a:effectLst/>
                          <a:latin typeface="VNI-Times" pitchFamily="2" charset="0"/>
                          <a:cs typeface="Times New Roman" pitchFamily="18" charset="0"/>
                        </a:rPr>
                        <a:t> : 3pha 380 </a:t>
                      </a: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a:t>
                      </a:r>
                      <a:r>
                        <a:rPr kumimoji="0" lang="en-US" sz="1300" b="1" i="0" u="none" strike="noStrike" cap="none" normalizeH="0" baseline="0" smtClean="0">
                          <a:ln>
                            <a:noFill/>
                          </a:ln>
                          <a:solidFill>
                            <a:schemeClr val="tx1"/>
                          </a:solidFill>
                          <a:effectLst/>
                          <a:latin typeface="VNI-Times" pitchFamily="2" charset="0"/>
                          <a:cs typeface="Times New Roman" pitchFamily="18" charset="0"/>
                        </a:rPr>
                        <a:t> 460VAC</a:t>
                      </a:r>
                      <a:endPar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0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S/L2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c vMerge="1">
                  <a:txBody>
                    <a:bodyPr/>
                    <a:lstStyle/>
                    <a:p>
                      <a:endParaRPr lang="vi-VN"/>
                    </a:p>
                  </a:txBody>
                  <a:tcPr/>
                </a:tc>
              </a:tr>
              <a:tr h="290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T/L3</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c vMerge="1">
                  <a:txBody>
                    <a:bodyPr/>
                    <a:lstStyle/>
                    <a:p>
                      <a:endParaRPr lang="vi-VN"/>
                    </a:p>
                  </a:txBody>
                  <a:tcPr/>
                </a:tc>
              </a:tr>
              <a:tr h="3603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U/T1</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Ñieåm ngoõ vaøo ñoäng cô</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ra nguoàn 3 pha cung caáp cho ñoäng</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 cô chaïy</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3G3MV – A 2 </a:t>
                      </a: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a:t>
                      </a:r>
                      <a:r>
                        <a:rPr kumimoji="0" lang="en-US" sz="1300" b="1" i="0" u="none" strike="noStrike" cap="none" normalizeH="0" baseline="0" smtClean="0">
                          <a:ln>
                            <a:noFill/>
                          </a:ln>
                          <a:solidFill>
                            <a:schemeClr val="tx1"/>
                          </a:solidFill>
                          <a:effectLst/>
                          <a:latin typeface="VNI-Times" pitchFamily="2" charset="0"/>
                          <a:cs typeface="Times New Roman" pitchFamily="18" charset="0"/>
                        </a:rPr>
                        <a:t> : 3pha 200 </a:t>
                      </a: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a:t>
                      </a:r>
                      <a:r>
                        <a:rPr kumimoji="0" lang="en-US" sz="1300" b="1" i="0" u="none" strike="noStrike" cap="none" normalizeH="0" baseline="0" smtClean="0">
                          <a:ln>
                            <a:noFill/>
                          </a:ln>
                          <a:solidFill>
                            <a:schemeClr val="tx1"/>
                          </a:solidFill>
                          <a:effectLst/>
                          <a:latin typeface="VNI-Times" pitchFamily="2" charset="0"/>
                          <a:cs typeface="Times New Roman" pitchFamily="18" charset="0"/>
                        </a:rPr>
                        <a:t> 230VAC</a:t>
                      </a:r>
                      <a:endParaRPr kumimoji="0" lang="en-US" sz="1000" b="0" i="0" u="none" strike="noStrike" cap="none" normalizeH="0" baseline="0" smtClean="0">
                        <a:ln>
                          <a:noFill/>
                        </a:ln>
                        <a:solidFill>
                          <a:schemeClr val="tx1"/>
                        </a:solidFill>
                        <a:effectLst/>
                        <a:latin typeface="Arial"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3G3MV – AB </a:t>
                      </a:r>
                      <a:r>
                        <a:rPr kumimoji="0" lang="en-US" sz="1300" b="1" i="0" u="none" strike="noStrike" cap="none" normalizeH="0" baseline="0" smtClean="0">
                          <a:ln>
                            <a:noFill/>
                          </a:ln>
                          <a:solidFill>
                            <a:schemeClr val="tx1"/>
                          </a:solidFill>
                          <a:effectLst/>
                          <a:latin typeface="VNI-Times" pitchFamily="2" charset="0"/>
                          <a:cs typeface="Times New Roman" pitchFamily="18" charset="0"/>
                        </a:rPr>
                        <a:t> : 1pha 200 </a:t>
                      </a: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a:t>
                      </a:r>
                      <a:r>
                        <a:rPr kumimoji="0" lang="en-US" sz="1300" b="1" i="0" u="none" strike="noStrike" cap="none" normalizeH="0" baseline="0" smtClean="0">
                          <a:ln>
                            <a:noFill/>
                          </a:ln>
                          <a:solidFill>
                            <a:schemeClr val="tx1"/>
                          </a:solidFill>
                          <a:effectLst/>
                          <a:latin typeface="VNI-Times" pitchFamily="2" charset="0"/>
                          <a:cs typeface="Times New Roman" pitchFamily="18" charset="0"/>
                        </a:rPr>
                        <a:t> 240VAC</a:t>
                      </a:r>
                      <a:endParaRPr kumimoji="0" lang="en-US" sz="1000" b="0" i="0" u="none" strike="noStrike" cap="none" normalizeH="0" baseline="0" smtClean="0">
                        <a:ln>
                          <a:noFill/>
                        </a:ln>
                        <a:solidFill>
                          <a:schemeClr val="tx1"/>
                        </a:solidFill>
                        <a:effectLst/>
                        <a:latin typeface="Arial" charset="0"/>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3G3MV – A4 </a:t>
                      </a:r>
                      <a:r>
                        <a:rPr kumimoji="0" lang="en-US" sz="1300" b="1" i="0" u="none" strike="noStrike" cap="none" normalizeH="0" baseline="0" smtClean="0">
                          <a:ln>
                            <a:noFill/>
                          </a:ln>
                          <a:solidFill>
                            <a:schemeClr val="tx1"/>
                          </a:solidFill>
                          <a:effectLst/>
                          <a:latin typeface="VNI-Times" pitchFamily="2" charset="0"/>
                          <a:cs typeface="Times New Roman" pitchFamily="18" charset="0"/>
                        </a:rPr>
                        <a:t> : 3pha 380 </a:t>
                      </a:r>
                      <a:r>
                        <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rPr>
                        <a:t></a:t>
                      </a:r>
                      <a:r>
                        <a:rPr kumimoji="0" lang="en-US" sz="1300" b="1" i="0" u="none" strike="noStrike" cap="none" normalizeH="0" baseline="0" smtClean="0">
                          <a:ln>
                            <a:noFill/>
                          </a:ln>
                          <a:solidFill>
                            <a:schemeClr val="tx1"/>
                          </a:solidFill>
                          <a:effectLst/>
                          <a:latin typeface="VNI-Times" pitchFamily="2" charset="0"/>
                          <a:cs typeface="Times New Roman" pitchFamily="18" charset="0"/>
                        </a:rPr>
                        <a:t> 460VAC</a:t>
                      </a:r>
                      <a:endParaRPr kumimoji="0" lang="en-US" sz="1300" b="1" i="0" u="none" strike="noStrike" cap="none" normalizeH="0" baseline="0" smtClean="0">
                        <a:ln>
                          <a:noFill/>
                        </a:ln>
                        <a:solidFill>
                          <a:schemeClr val="tx1"/>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03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V/T2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c vMerge="1">
                  <a:txBody>
                    <a:bodyPr/>
                    <a:lstStyle/>
                    <a:p>
                      <a:endParaRPr lang="vi-VN"/>
                    </a:p>
                  </a:txBody>
                  <a:tcPr/>
                </a:tc>
              </a:tr>
              <a:tr h="3603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W/T3</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c vMerge="1">
                  <a:txBody>
                    <a:bodyPr/>
                    <a:lstStyle/>
                    <a:p>
                      <a:endParaRPr lang="vi-VN"/>
                    </a:p>
                  </a:txBody>
                  <a:tcPr/>
                </a:tc>
              </a:tr>
              <a:tr h="290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B1</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Ñieåm keát noái ñieän trôû ñeå xaû ñieän khi ngaét nguoàn ra</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sz="2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0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B2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c vMerge="1">
                  <a:txBody>
                    <a:bodyPr/>
                    <a:lstStyle/>
                    <a:p>
                      <a:endParaRPr lang="vi-VN"/>
                    </a:p>
                  </a:txBody>
                  <a:tcPr/>
                </a:tc>
              </a:tr>
              <a:tr h="2952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+ 1</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Ñieåm keát noái +1 vaø +2</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Ñieåm keát noái phaûn hoài </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DC</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+1 vaø - : ñieåm ngoõ vaøo nguoàn DC cung caáp</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Keát noái hoài tieáp DC cho vieäc loaïi tröø </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Soùng haøi ñeán ñieåm +1 vaø +2</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Khi bieán taàn ñang chaïy vôùi nguoàn DC, </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vaøo nguoàn ñeán ñieåm +1 vaø -</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+ 2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c vMerge="1">
                  <a:txBody>
                    <a:bodyPr/>
                    <a:lstStyle/>
                    <a:p>
                      <a:endParaRPr lang="vi-VN"/>
                    </a:p>
                  </a:txBody>
                  <a:tcPr/>
                </a:tc>
              </a:tr>
              <a:tr h="2952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c vMerge="1">
                  <a:txBody>
                    <a:bodyPr/>
                    <a:lstStyle/>
                    <a:p>
                      <a:endParaRPr lang="vi-VN"/>
                    </a:p>
                  </a:txBody>
                  <a:tcPr/>
                </a:tc>
              </a:tr>
              <a:tr h="290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sz="2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Ñieåm noái Max</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300" b="1" i="0" u="none" strike="noStrike" cap="none" normalizeH="0" baseline="0" smtClean="0">
                        <a:ln>
                          <a:noFill/>
                        </a:ln>
                        <a:solidFill>
                          <a:schemeClr val="tx1"/>
                        </a:solidFill>
                        <a:effectLst/>
                        <a:latin typeface="VNI-Times" pitchFamily="2"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300" b="1" i="0" u="none" strike="noStrike" cap="none" normalizeH="0" baseline="0" smtClean="0">
                        <a:ln>
                          <a:noFill/>
                        </a:ln>
                        <a:solidFill>
                          <a:schemeClr val="tx1"/>
                        </a:solidFill>
                        <a:effectLst/>
                        <a:latin typeface="VNI-Times" pitchFamily="2"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300" b="1" i="0" u="none" strike="noStrike" cap="none" normalizeH="0" baseline="0" smtClean="0">
                        <a:ln>
                          <a:noFill/>
                        </a:ln>
                        <a:solidFill>
                          <a:schemeClr val="tx1"/>
                        </a:solidFill>
                        <a:effectLst/>
                        <a:latin typeface="VNI-Times" pitchFamily="2"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300" b="1" i="0" u="none" strike="noStrike" cap="none" normalizeH="0" baseline="0" smtClean="0">
                        <a:ln>
                          <a:noFill/>
                        </a:ln>
                        <a:solidFill>
                          <a:schemeClr val="tx1"/>
                        </a:solidFill>
                        <a:effectLst/>
                        <a:latin typeface="VNI-Times" pitchFamily="2"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300" b="1" i="0" u="none" strike="noStrike" cap="none" normalizeH="0" baseline="0" smtClean="0">
                        <a:ln>
                          <a:noFill/>
                        </a:ln>
                        <a:solidFill>
                          <a:schemeClr val="tx1"/>
                        </a:solidFill>
                        <a:effectLst/>
                        <a:latin typeface="VNI-Times" pitchFamily="2"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Slide Number Placeholder 4"/>
          <p:cNvSpPr>
            <a:spLocks noGrp="1"/>
          </p:cNvSpPr>
          <p:nvPr>
            <p:ph type="sldNum" sz="quarter" idx="12"/>
          </p:nvPr>
        </p:nvSpPr>
        <p:spPr/>
        <p:txBody>
          <a:bodyPr/>
          <a:lstStyle/>
          <a:p>
            <a:fld id="{53F54C64-444C-4651-9704-C3B83545761A}" type="slidenum">
              <a:rPr lang="en-US"/>
              <a:pPr/>
              <a:t>40</a:t>
            </a:fld>
            <a:endParaRPr lang="en-US"/>
          </a:p>
        </p:txBody>
      </p:sp>
      <p:sp>
        <p:nvSpPr>
          <p:cNvPr id="13314" name="Rectangle 2"/>
          <p:cNvSpPr>
            <a:spLocks noChangeArrowheads="1"/>
          </p:cNvSpPr>
          <p:nvPr/>
        </p:nvSpPr>
        <p:spPr bwMode="auto">
          <a:xfrm>
            <a:off x="1417638" y="242888"/>
            <a:ext cx="5897562"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Chöùc naêng caùc ngoõ ñieàu khieån</a:t>
            </a:r>
          </a:p>
        </p:txBody>
      </p:sp>
      <p:grpSp>
        <p:nvGrpSpPr>
          <p:cNvPr id="2" name="Group 3"/>
          <p:cNvGrpSpPr>
            <a:grpSpLocks/>
          </p:cNvGrpSpPr>
          <p:nvPr/>
        </p:nvGrpSpPr>
        <p:grpSpPr bwMode="auto">
          <a:xfrm>
            <a:off x="7315200" y="50800"/>
            <a:ext cx="1676400" cy="812800"/>
            <a:chOff x="4608" y="32"/>
            <a:chExt cx="1056" cy="512"/>
          </a:xfrm>
        </p:grpSpPr>
        <p:sp>
          <p:nvSpPr>
            <p:cNvPr id="13316"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13317"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3318"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3319"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graphicFrame>
        <p:nvGraphicFramePr>
          <p:cNvPr id="13679" name="Group 367"/>
          <p:cNvGraphicFramePr>
            <a:graphicFrameLocks noGrp="1"/>
          </p:cNvGraphicFramePr>
          <p:nvPr/>
        </p:nvGraphicFramePr>
        <p:xfrm>
          <a:off x="457200" y="990600"/>
          <a:ext cx="8153400" cy="5497513"/>
        </p:xfrm>
        <a:graphic>
          <a:graphicData uri="http://schemas.openxmlformats.org/drawingml/2006/table">
            <a:tbl>
              <a:tblPr/>
              <a:tblGrid>
                <a:gridCol w="608013"/>
                <a:gridCol w="492125"/>
                <a:gridCol w="5148262"/>
                <a:gridCol w="1905000"/>
              </a:tblGrid>
              <a:tr h="317500">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chemeClr val="tx1"/>
                          </a:solidFill>
                          <a:effectLst/>
                          <a:latin typeface="VNI-Times" pitchFamily="2" charset="0"/>
                          <a:cs typeface="Times New Roman" pitchFamily="18" charset="0"/>
                        </a:rPr>
                        <a:t>Kyù hieäu</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Teân</a:t>
                      </a:r>
                      <a:endParaRPr kumimoji="0" lang="en-US" sz="1200" b="1" i="0" u="none" strike="noStrike" cap="none" normalizeH="0" baseline="0" smtClean="0">
                        <a:ln>
                          <a:noFill/>
                        </a:ln>
                        <a:solidFill>
                          <a:schemeClr val="tx1"/>
                        </a:solidFill>
                        <a:effectLst/>
                        <a:latin typeface="VNI-Times" pitchFamily="2"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chemeClr val="tx1"/>
                          </a:solidFill>
                          <a:effectLst/>
                          <a:latin typeface="VNI-Times" pitchFamily="2" charset="0"/>
                          <a:cs typeface="Times New Roman" pitchFamily="18" charset="0"/>
                        </a:rPr>
                        <a:t>Ñaëc tính</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8950">
                <a:tc rowSpan="11">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 vaøo</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S1</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ngoõ vaøo ña chöùc naêng 1 </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 chieàu quay thuaän / döøng )</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8">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8mA ôû 24V DC</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ngoõ vaøo ña chöùc naêng 2</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 chieàu quay nghòch / döøng )</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S3</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ngoõ vaøo ña chöùc naêng 3</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lỗi </a:t>
                      </a:r>
                      <a:r>
                        <a:rPr kumimoji="0" lang="en-US" sz="1300" b="1" i="0" u="none" strike="noStrike" cap="none" normalizeH="0" baseline="0" smtClean="0">
                          <a:ln>
                            <a:noFill/>
                          </a:ln>
                          <a:solidFill>
                            <a:schemeClr val="tx1"/>
                          </a:solidFill>
                          <a:effectLst/>
                          <a:latin typeface="VNI-Times" pitchFamily="2" charset="0"/>
                          <a:cs typeface="Times New Roman" pitchFamily="18" charset="0"/>
                        </a:rPr>
                        <a:t>beân ngoaøi : thöôøng môû )</a:t>
                      </a:r>
                      <a:endParaRPr kumimoji="0" lang="en-US" sz="1000" b="0" i="0" u="none" strike="noStrike" cap="none" normalizeH="0" baseline="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S4</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ngoõ vaøo ña chöùc naêng 4</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lỗi </a:t>
                      </a:r>
                      <a:r>
                        <a:rPr kumimoji="0" lang="en-US" sz="1300" b="1" i="0" u="none" strike="noStrike" cap="none" normalizeH="0" baseline="0" smtClean="0">
                          <a:ln>
                            <a:noFill/>
                          </a:ln>
                          <a:solidFill>
                            <a:schemeClr val="tx1"/>
                          </a:solidFill>
                          <a:effectLst/>
                          <a:latin typeface="VNI-Times" pitchFamily="2" charset="0"/>
                          <a:cs typeface="Times New Roman" pitchFamily="18" charset="0"/>
                        </a:rPr>
                        <a:t>Reset )</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S5</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ngoõ vaøo ña chöùc naêng 5</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(Ña caáp toác ñoä danh ñònh 1)</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S6</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ngoõ vaøo ña chöùc naêng 6</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(Ña caáp toác ñoä danh ñònh 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S7</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ngoõ vaøo ña chöùc naêng 7</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(leänh ño taàn soá)</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SC</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(Switch common) Ñieåm chung cuûa caùc Contact</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290513">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FS</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(Frequancy Source) Nguoàn ñieän ñeå ñieàu chænh taàn soá</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20 mA ôû 12V DC</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FR</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(Frequency Reference) Ñieän theá </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cho ra taàn soá chuaån</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0 ñeán 10V DC</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FC</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(Frequency common) Ñieåm chung</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cuûa nguoàn chænh taàn soá</a:t>
                      </a:r>
                      <a:endParaRPr kumimoji="0" lang="en-US" sz="1000" b="0" i="0" u="none" strike="noStrike" cap="none" normalizeH="0" baseline="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bl>
          </a:graphicData>
        </a:graphic>
      </p:graphicFrame>
      <p:sp>
        <p:nvSpPr>
          <p:cNvPr id="13673" name="Rectangle 361"/>
          <p:cNvSpPr>
            <a:spLocks noChangeArrowheads="1"/>
          </p:cNvSpPr>
          <p:nvPr/>
        </p:nvSpPr>
        <p:spPr bwMode="auto">
          <a:xfrm>
            <a:off x="0" y="8647113"/>
            <a:ext cx="9144000" cy="0"/>
          </a:xfrm>
          <a:prstGeom prst="rect">
            <a:avLst/>
          </a:prstGeom>
          <a:noFill/>
          <a:ln w="9525">
            <a:noFill/>
            <a:miter lim="800000"/>
            <a:headEnd/>
            <a:tailEnd/>
          </a:ln>
          <a:effectLst/>
        </p:spPr>
        <p:txBody>
          <a:bodyPr wrap="none" anchor="ctr">
            <a:spAutoFit/>
          </a:bodyPr>
          <a:lstStyle/>
          <a:p>
            <a:endParaRPr lang="vi-VN"/>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Slide Number Placeholder 4"/>
          <p:cNvSpPr>
            <a:spLocks noGrp="1"/>
          </p:cNvSpPr>
          <p:nvPr>
            <p:ph type="sldNum" sz="quarter" idx="12"/>
          </p:nvPr>
        </p:nvSpPr>
        <p:spPr/>
        <p:txBody>
          <a:bodyPr/>
          <a:lstStyle/>
          <a:p>
            <a:fld id="{AEBFCDD7-7B5C-4EE8-9CF4-528B9453A8D7}" type="slidenum">
              <a:rPr lang="en-US"/>
              <a:pPr/>
              <a:t>41</a:t>
            </a:fld>
            <a:endParaRPr lang="en-US"/>
          </a:p>
        </p:txBody>
      </p:sp>
      <p:grpSp>
        <p:nvGrpSpPr>
          <p:cNvPr id="2" name="Group 3"/>
          <p:cNvGrpSpPr>
            <a:grpSpLocks/>
          </p:cNvGrpSpPr>
          <p:nvPr/>
        </p:nvGrpSpPr>
        <p:grpSpPr bwMode="auto">
          <a:xfrm>
            <a:off x="7315200" y="50800"/>
            <a:ext cx="1676400" cy="812800"/>
            <a:chOff x="4608" y="32"/>
            <a:chExt cx="1056" cy="512"/>
          </a:xfrm>
        </p:grpSpPr>
        <p:sp>
          <p:nvSpPr>
            <p:cNvPr id="14340"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14341"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4342"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4343"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graphicFrame>
        <p:nvGraphicFramePr>
          <p:cNvPr id="14689" name="Group 353"/>
          <p:cNvGraphicFramePr>
            <a:graphicFrameLocks noGrp="1"/>
          </p:cNvGraphicFramePr>
          <p:nvPr/>
        </p:nvGraphicFramePr>
        <p:xfrm>
          <a:off x="609600" y="1066800"/>
          <a:ext cx="8077200" cy="2212658"/>
        </p:xfrm>
        <a:graphic>
          <a:graphicData uri="http://schemas.openxmlformats.org/drawingml/2006/table">
            <a:tbl>
              <a:tblPr/>
              <a:tblGrid>
                <a:gridCol w="603250"/>
                <a:gridCol w="485775"/>
                <a:gridCol w="3330575"/>
                <a:gridCol w="3657600"/>
              </a:tblGrid>
              <a:tr h="885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vi-VN"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RP</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vaøo chuoåi xung</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Tín hieäu taàn soá: 0 ñeán 33KHz</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( 30% ñeán 70% ED)</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H : 3.5 ñeán 13.2 v</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L : 0.8 V max</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0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CN2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1</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Ñieän aùp ngoõ vaøo ña chöùc naêng analog</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vaøo ñieän aùp (giöõa ñieåm 1</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vaø 3): 0 ñeán 10V DC</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Doøng ñieän </a:t>
                      </a: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a:t>
                      </a:r>
                      <a:r>
                        <a:rPr kumimoji="0" lang="en-US" sz="1300" b="1" i="0" u="none" strike="noStrike" cap="none" normalizeH="0" baseline="0" smtClean="0">
                          <a:ln>
                            <a:noFill/>
                          </a:ln>
                          <a:solidFill>
                            <a:schemeClr val="tx1"/>
                          </a:solidFill>
                          <a:effectLst/>
                          <a:latin typeface="VNI-Times" pitchFamily="2" charset="0"/>
                          <a:cs typeface="Times New Roman" pitchFamily="18" charset="0"/>
                        </a:rPr>
                        <a:t>vaøo (</a:t>
                      </a:r>
                      <a:r>
                        <a:rPr kumimoji="0" lang="en-US" sz="1300" b="1" i="0" u="none" strike="noStrike" cap="none" normalizeH="0" baseline="0" smtClean="0">
                          <a:ln>
                            <a:noFill/>
                          </a:ln>
                          <a:solidFill>
                            <a:schemeClr val="tx1"/>
                          </a:solidFill>
                          <a:effectLst/>
                          <a:latin typeface="VNI-Times" pitchFamily="2" charset="0"/>
                          <a:cs typeface="Times New Roman" pitchFamily="18" charset="0"/>
                        </a:rPr>
                        <a:t>giöõa ñieåm </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2 vaø 4): 4 ñeán 20mA</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8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sz="2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Doøng ñieän ngoõ vaøo ña chöùc </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naêng analog</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5159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vi-VN" sz="2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3</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vaøo chung ña chöùc naêng analog</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bl>
          </a:graphicData>
        </a:graphic>
      </p:graphicFrame>
      <p:sp>
        <p:nvSpPr>
          <p:cNvPr id="14409" name="Rectangle 73"/>
          <p:cNvSpPr>
            <a:spLocks noChangeArrowheads="1"/>
          </p:cNvSpPr>
          <p:nvPr/>
        </p:nvSpPr>
        <p:spPr bwMode="auto">
          <a:xfrm>
            <a:off x="0" y="8647113"/>
            <a:ext cx="9144000" cy="0"/>
          </a:xfrm>
          <a:prstGeom prst="rect">
            <a:avLst/>
          </a:prstGeom>
          <a:noFill/>
          <a:ln w="9525">
            <a:noFill/>
            <a:miter lim="800000"/>
            <a:headEnd/>
            <a:tailEnd/>
          </a:ln>
          <a:effectLst/>
        </p:spPr>
        <p:txBody>
          <a:bodyPr wrap="none" anchor="ctr">
            <a:spAutoFit/>
          </a:bodyPr>
          <a:lstStyle/>
          <a:p>
            <a:endParaRPr lang="vi-VN"/>
          </a:p>
        </p:txBody>
      </p:sp>
      <p:sp>
        <p:nvSpPr>
          <p:cNvPr id="14416" name="Line 80"/>
          <p:cNvSpPr>
            <a:spLocks noChangeShapeType="1"/>
          </p:cNvSpPr>
          <p:nvPr/>
        </p:nvSpPr>
        <p:spPr bwMode="auto">
          <a:xfrm>
            <a:off x="1781175" y="5521325"/>
            <a:ext cx="447675" cy="0"/>
          </a:xfrm>
          <a:prstGeom prst="line">
            <a:avLst/>
          </a:prstGeom>
          <a:noFill/>
          <a:ln w="9525">
            <a:solidFill>
              <a:srgbClr val="000000"/>
            </a:solidFill>
            <a:round/>
            <a:headEnd/>
            <a:tailEnd/>
          </a:ln>
        </p:spPr>
        <p:txBody>
          <a:bodyPr/>
          <a:lstStyle/>
          <a:p>
            <a:endParaRPr lang="vi-VN"/>
          </a:p>
        </p:txBody>
      </p:sp>
      <p:sp>
        <p:nvSpPr>
          <p:cNvPr id="14420" name="Rectangle 84"/>
          <p:cNvSpPr>
            <a:spLocks noChangeArrowheads="1"/>
          </p:cNvSpPr>
          <p:nvPr/>
        </p:nvSpPr>
        <p:spPr bwMode="auto">
          <a:xfrm>
            <a:off x="1963738" y="-1130300"/>
            <a:ext cx="450850" cy="0"/>
          </a:xfrm>
          <a:prstGeom prst="rect">
            <a:avLst/>
          </a:prstGeom>
          <a:noFill/>
          <a:ln w="9525">
            <a:noFill/>
            <a:miter lim="800000"/>
            <a:headEnd/>
            <a:tailEnd/>
          </a:ln>
          <a:effectLst/>
        </p:spPr>
        <p:txBody>
          <a:bodyPr wrap="none">
            <a:spAutoFit/>
          </a:bodyPr>
          <a:lstStyle/>
          <a:p>
            <a:endParaRPr lang="vi-VN"/>
          </a:p>
        </p:txBody>
      </p:sp>
      <p:graphicFrame>
        <p:nvGraphicFramePr>
          <p:cNvPr id="14702" name="Group 366"/>
          <p:cNvGraphicFramePr>
            <a:graphicFrameLocks noGrp="1"/>
          </p:cNvGraphicFramePr>
          <p:nvPr/>
        </p:nvGraphicFramePr>
        <p:xfrm>
          <a:off x="609600" y="3289300"/>
          <a:ext cx="8077200" cy="2914651"/>
        </p:xfrm>
        <a:graphic>
          <a:graphicData uri="http://schemas.openxmlformats.org/drawingml/2006/table">
            <a:tbl>
              <a:tblPr/>
              <a:tblGrid>
                <a:gridCol w="609600"/>
                <a:gridCol w="484188"/>
                <a:gridCol w="3325812"/>
                <a:gridCol w="3657600"/>
              </a:tblGrid>
              <a:tr h="633413">
                <a:tc rowSpan="6">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Ra</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MA</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ngoõ ra ña chöùc naêng (Thöôøng môû : trong suoát quaù trình vaän haønh)</a:t>
                      </a:r>
                      <a:endParaRPr kumimoji="0" lang="en-US" sz="1000" b="0" i="0" u="none" strike="noStrike" cap="none" normalizeH="0" baseline="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ra trì hoaõn</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1 A max ôû 30V AC</a:t>
                      </a:r>
                      <a:endParaRPr kumimoji="0" lang="en-US" sz="1000" b="0" i="0" u="none" strike="noStrike" cap="none" normalizeH="0" baseline="0" smtClean="0">
                        <a:ln>
                          <a:noFill/>
                        </a:ln>
                        <a:solidFill>
                          <a:schemeClr val="tx1"/>
                        </a:solidFill>
                        <a:effectLst/>
                        <a:latin typeface="Arial"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1A max ôû 250VAC</a:t>
                      </a:r>
                      <a:endParaRPr kumimoji="0" lang="en-US" sz="1000" b="0" i="0" u="none" strike="noStrike" cap="none" normalizeH="0" baseline="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MB</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ngoõ ra ña chöùc naêng (Thöôøng ñoùng : trong suoát quaù trình vaän haønh)</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465138">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MC</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Contact chung ngoõ ra ña</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chöùc naêng</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45720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P1</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ra boä gheùp quang ña chöùc naêng 1</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ra cöïc goùp môû 50A max ôû 48V AC</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100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P2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ra boä gheùp quang ña</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chöùc naêng 2</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48895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PC</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ra chung boä gheùp quang ña chöùc naêng </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bl>
          </a:graphicData>
        </a:graphic>
      </p:graphicFrame>
      <p:sp>
        <p:nvSpPr>
          <p:cNvPr id="14703" name="Rectangle 367"/>
          <p:cNvSpPr>
            <a:spLocks noChangeArrowheads="1"/>
          </p:cNvSpPr>
          <p:nvPr/>
        </p:nvSpPr>
        <p:spPr bwMode="auto">
          <a:xfrm>
            <a:off x="1417638" y="242888"/>
            <a:ext cx="5897562"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Chöùc naêng caùc ngoõ ñieàu khieån</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7"/>
          <p:cNvSpPr>
            <a:spLocks noGrp="1"/>
          </p:cNvSpPr>
          <p:nvPr>
            <p:ph type="sldNum" sz="quarter" idx="12"/>
          </p:nvPr>
        </p:nvSpPr>
        <p:spPr/>
        <p:txBody>
          <a:bodyPr/>
          <a:lstStyle/>
          <a:p>
            <a:fld id="{95648916-5D5F-4428-9924-4D838CFEF098}" type="slidenum">
              <a:rPr lang="en-US"/>
              <a:pPr/>
              <a:t>42</a:t>
            </a:fld>
            <a:endParaRPr lang="en-US"/>
          </a:p>
        </p:txBody>
      </p:sp>
      <p:grpSp>
        <p:nvGrpSpPr>
          <p:cNvPr id="2" name="Group 3"/>
          <p:cNvGrpSpPr>
            <a:grpSpLocks/>
          </p:cNvGrpSpPr>
          <p:nvPr/>
        </p:nvGrpSpPr>
        <p:grpSpPr bwMode="auto">
          <a:xfrm>
            <a:off x="7315200" y="50800"/>
            <a:ext cx="1676400" cy="812800"/>
            <a:chOff x="4608" y="32"/>
            <a:chExt cx="1056" cy="512"/>
          </a:xfrm>
        </p:grpSpPr>
        <p:sp>
          <p:nvSpPr>
            <p:cNvPr id="15364"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15365"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5366"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5367"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sp>
        <p:nvSpPr>
          <p:cNvPr id="15416" name="Rectangle 56"/>
          <p:cNvSpPr>
            <a:spLocks noChangeArrowheads="1"/>
          </p:cNvSpPr>
          <p:nvPr/>
        </p:nvSpPr>
        <p:spPr bwMode="auto">
          <a:xfrm>
            <a:off x="0" y="8647113"/>
            <a:ext cx="9144000" cy="0"/>
          </a:xfrm>
          <a:prstGeom prst="rect">
            <a:avLst/>
          </a:prstGeom>
          <a:noFill/>
          <a:ln w="9525">
            <a:noFill/>
            <a:miter lim="800000"/>
            <a:headEnd/>
            <a:tailEnd/>
          </a:ln>
          <a:effectLst/>
        </p:spPr>
        <p:txBody>
          <a:bodyPr wrap="none" anchor="ctr">
            <a:spAutoFit/>
          </a:bodyPr>
          <a:lstStyle/>
          <a:p>
            <a:endParaRPr lang="vi-VN"/>
          </a:p>
        </p:txBody>
      </p:sp>
      <p:graphicFrame>
        <p:nvGraphicFramePr>
          <p:cNvPr id="15505" name="Group 145"/>
          <p:cNvGraphicFramePr>
            <a:graphicFrameLocks noGrp="1"/>
          </p:cNvGraphicFramePr>
          <p:nvPr>
            <p:ph sz="half" idx="1"/>
          </p:nvPr>
        </p:nvGraphicFramePr>
        <p:xfrm>
          <a:off x="457200" y="942975"/>
          <a:ext cx="8229600" cy="5648897"/>
        </p:xfrm>
        <a:graphic>
          <a:graphicData uri="http://schemas.openxmlformats.org/drawingml/2006/table">
            <a:tbl>
              <a:tblPr/>
              <a:tblGrid>
                <a:gridCol w="914400"/>
                <a:gridCol w="609600"/>
                <a:gridCol w="2628900"/>
                <a:gridCol w="4076700"/>
              </a:tblGrid>
              <a:tr h="304800">
                <a:tc rowSpan="5">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vi-VN"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AM</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ra ña chöùc naêng </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analog</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1600" b="1" i="0" u="none" strike="noStrike" cap="none" normalizeH="0" baseline="0" smtClean="0">
                          <a:ln>
                            <a:noFill/>
                          </a:ln>
                          <a:solidFill>
                            <a:schemeClr val="tx1"/>
                          </a:solidFill>
                          <a:effectLst/>
                          <a:latin typeface="VNI-Times" pitchFamily="2" charset="0"/>
                        </a:rPr>
                        <a:t>Ngoõ ra analog: 2mA max ôû 0 ñeán 10V DC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1600" b="1" i="0" u="none" strike="noStrike" cap="none" normalizeH="0" baseline="0" smtClean="0">
                          <a:ln>
                            <a:noFill/>
                          </a:ln>
                          <a:solidFill>
                            <a:schemeClr val="tx1"/>
                          </a:solidFill>
                          <a:effectLst/>
                          <a:latin typeface="VNI-Times" pitchFamily="2" charset="0"/>
                        </a:rPr>
                        <a:t>Xung ngoõ ra ( max. ñieän aùp ngoõ ra: 12VDC)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1600" b="1" i="0" u="none" strike="noStrike" cap="none" normalizeH="0" baseline="0" smtClean="0">
                          <a:ln>
                            <a:noFill/>
                          </a:ln>
                          <a:solidFill>
                            <a:schemeClr val="tx1"/>
                          </a:solidFill>
                          <a:effectLst/>
                          <a:latin typeface="VNI-Times" pitchFamily="2" charset="0"/>
                        </a:rPr>
                        <a:t>- Khi ñöôïc söû duïng nhö ñieän aùp ngoõ ra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1600" b="1" i="0" u="none" strike="noStrike" cap="none" normalizeH="0" baseline="0" smtClean="0">
                        <a:ln>
                          <a:noFill/>
                        </a:ln>
                        <a:solidFill>
                          <a:schemeClr val="tx1"/>
                        </a:solidFill>
                        <a:effectLst/>
                        <a:latin typeface="VNI-Times" pitchFamily="2"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1800" b="1" i="0" u="none" strike="noStrike" cap="none" normalizeH="0" baseline="0" smtClean="0">
                        <a:ln>
                          <a:noFill/>
                        </a:ln>
                        <a:solidFill>
                          <a:schemeClr val="tx1"/>
                        </a:solidFill>
                        <a:effectLst/>
                        <a:latin typeface="VNI-Times" pitchFamily="2"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1800" b="1" i="0" u="none" strike="noStrike" cap="none" normalizeH="0" baseline="0" smtClean="0">
                        <a:ln>
                          <a:noFill/>
                        </a:ln>
                        <a:solidFill>
                          <a:schemeClr val="tx1"/>
                        </a:solidFill>
                        <a:effectLst/>
                        <a:latin typeface="VNI-Times" pitchFamily="2"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1600" b="1" i="0" u="none" strike="noStrike" cap="none" normalizeH="0" baseline="0" smtClean="0">
                          <a:ln>
                            <a:noFill/>
                          </a:ln>
                          <a:solidFill>
                            <a:schemeClr val="tx1"/>
                          </a:solidFill>
                          <a:effectLst/>
                          <a:latin typeface="VNI-Times" pitchFamily="2" charset="0"/>
                        </a:rPr>
                        <a:t> Khi nguoàn cung caáp beân ngoaøi ñöôïc söû duïng</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1600" b="1" i="0" u="none" strike="noStrike" cap="none" normalizeH="0" baseline="0" smtClean="0">
                        <a:ln>
                          <a:noFill/>
                        </a:ln>
                        <a:solidFill>
                          <a:schemeClr val="tx1"/>
                        </a:solidFill>
                        <a:effectLst/>
                        <a:latin typeface="VNI-Times" pitchFamily="2"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1800" b="1" i="0" u="none" strike="noStrike" cap="none" normalizeH="0" baseline="0" smtClean="0">
                        <a:ln>
                          <a:noFill/>
                        </a:ln>
                        <a:solidFill>
                          <a:schemeClr val="tx1"/>
                        </a:solidFill>
                        <a:effectLst/>
                        <a:latin typeface="VNI-Times" pitchFamily="2"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1800" b="1" i="0" u="none" strike="noStrike" cap="none" normalizeH="0" baseline="0" smtClean="0">
                        <a:ln>
                          <a:noFill/>
                        </a:ln>
                        <a:solidFill>
                          <a:schemeClr val="tx1"/>
                        </a:solidFill>
                        <a:effectLst/>
                        <a:latin typeface="VNI-Times" pitchFamily="2"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1800" b="1" i="0" u="none" strike="noStrike" cap="none" normalizeH="0" baseline="0" smtClean="0">
                        <a:ln>
                          <a:noFill/>
                        </a:ln>
                        <a:solidFill>
                          <a:schemeClr val="tx1"/>
                        </a:solidFill>
                        <a:effectLst/>
                        <a:latin typeface="VNI-Times" pitchFamily="2"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smtClean="0">
                        <a:ln>
                          <a:noFill/>
                        </a:ln>
                        <a:solidFill>
                          <a:schemeClr val="tx1"/>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1488">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AC</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Ngoõ ra chung ña chöùc</a:t>
                      </a:r>
                      <a:r>
                        <a:rPr kumimoji="0" lang="en-US" sz="1000" b="0" i="0" u="none" strike="noStrike" cap="none" normalizeH="0" baseline="0" smtClean="0">
                          <a:ln>
                            <a:noFill/>
                          </a:ln>
                          <a:solidFill>
                            <a:schemeClr val="tx1"/>
                          </a:solidFill>
                          <a:effectLst/>
                          <a:latin typeface="Arial" charset="0"/>
                          <a:cs typeface="Times New Roman" pitchFamily="18" charset="0"/>
                        </a:rPr>
                        <a:t> </a:t>
                      </a:r>
                      <a:r>
                        <a:rPr kumimoji="0" lang="en-US" sz="1300" b="1" i="0" u="none" strike="noStrike" cap="none" normalizeH="0" baseline="0" smtClean="0">
                          <a:ln>
                            <a:noFill/>
                          </a:ln>
                          <a:solidFill>
                            <a:schemeClr val="tx1"/>
                          </a:solidFill>
                          <a:effectLst/>
                          <a:latin typeface="VNI-Times" pitchFamily="2" charset="0"/>
                          <a:cs typeface="Times New Roman" pitchFamily="18" charset="0"/>
                        </a:rPr>
                        <a:t>naêng analog</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217488">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R+</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Boä ñaûo ngöôïc phuï</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RS – 422/484</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9075">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R-</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c vMerge="1">
                  <a:txBody>
                    <a:bodyPr/>
                    <a:lstStyle/>
                    <a:p>
                      <a:endParaRPr lang="vi-VN"/>
                    </a:p>
                  </a:txBody>
                  <a:tcPr/>
                </a:tc>
              </a:tr>
              <a:tr h="0">
                <a:tc vMerge="1">
                  <a:txBody>
                    <a:bodyPr/>
                    <a:lstStyle/>
                    <a:p>
                      <a:endParaRPr lang="vi-VN"/>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Nôi gôûi phuï</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r>
              <a:tr h="5191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Tín Hieäu truyeàn</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chemeClr val="tx1"/>
                          </a:solidFill>
                          <a:effectLst/>
                          <a:latin typeface="VNI-Times" pitchFamily="2" charset="0"/>
                          <a:cs typeface="Times New Roman" pitchFamily="18" charset="0"/>
                        </a:rPr>
                        <a:t>S-</a:t>
                      </a:r>
                      <a:endParaRPr kumimoji="0" lang="en-US" sz="18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vi-VN"/>
                    </a:p>
                  </a:txBody>
                  <a:tcPr/>
                </a:tc>
                <a:tc vMerge="1">
                  <a:txBody>
                    <a:bodyPr/>
                    <a:lstStyle/>
                    <a:p>
                      <a:endParaRPr lang="vi-VN"/>
                    </a:p>
                  </a:txBody>
                  <a:tcPr/>
                </a:tc>
              </a:tr>
            </a:tbl>
          </a:graphicData>
        </a:graphic>
      </p:graphicFrame>
      <p:pic>
        <p:nvPicPr>
          <p:cNvPr id="15482" name="Picture 122"/>
          <p:cNvPicPr>
            <a:picLocks noChangeAspect="1" noChangeArrowheads="1"/>
          </p:cNvPicPr>
          <p:nvPr>
            <p:ph sz="quarter" idx="2"/>
          </p:nvPr>
        </p:nvPicPr>
        <p:blipFill>
          <a:blip r:embed="rId4"/>
          <a:srcRect l="43059" t="43806" r="11823" b="46152"/>
          <a:stretch>
            <a:fillRect/>
          </a:stretch>
        </p:blipFill>
        <p:spPr>
          <a:xfrm>
            <a:off x="4724400" y="2095500"/>
            <a:ext cx="3810000" cy="990600"/>
          </a:xfrm>
          <a:noFill/>
          <a:ln/>
        </p:spPr>
      </p:pic>
      <p:pic>
        <p:nvPicPr>
          <p:cNvPr id="15496" name="Picture 136"/>
          <p:cNvPicPr>
            <a:picLocks noChangeAspect="1" noChangeArrowheads="1"/>
          </p:cNvPicPr>
          <p:nvPr>
            <p:ph sz="quarter" idx="3"/>
          </p:nvPr>
        </p:nvPicPr>
        <p:blipFill>
          <a:blip r:embed="rId5"/>
          <a:srcRect l="43658" t="56938" r="13423" b="20341"/>
          <a:stretch>
            <a:fillRect/>
          </a:stretch>
        </p:blipFill>
        <p:spPr>
          <a:xfrm>
            <a:off x="4953000" y="3695700"/>
            <a:ext cx="3352800" cy="1447800"/>
          </a:xfrm>
          <a:noFill/>
          <a:ln/>
        </p:spPr>
      </p:pic>
      <p:sp>
        <p:nvSpPr>
          <p:cNvPr id="15506" name="Rectangle 146"/>
          <p:cNvSpPr>
            <a:spLocks noChangeArrowheads="1"/>
          </p:cNvSpPr>
          <p:nvPr/>
        </p:nvSpPr>
        <p:spPr bwMode="auto">
          <a:xfrm>
            <a:off x="1570038" y="395288"/>
            <a:ext cx="5897562"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Chöùc naêng caùc ngoõ ñieàu khieån</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p:cNvSpPr>
            <a:spLocks noGrp="1"/>
          </p:cNvSpPr>
          <p:nvPr>
            <p:ph type="sldNum" sz="quarter" idx="12"/>
          </p:nvPr>
        </p:nvSpPr>
        <p:spPr/>
        <p:txBody>
          <a:bodyPr/>
          <a:lstStyle/>
          <a:p>
            <a:fld id="{81D90732-0951-4570-B4B2-E8EBDB68295E}" type="slidenum">
              <a:rPr lang="en-US"/>
              <a:pPr/>
              <a:t>43</a:t>
            </a:fld>
            <a:endParaRPr lang="en-US"/>
          </a:p>
        </p:txBody>
      </p:sp>
      <p:sp>
        <p:nvSpPr>
          <p:cNvPr id="18434" name="Rectangle 2"/>
          <p:cNvSpPr>
            <a:spLocks noChangeArrowheads="1"/>
          </p:cNvSpPr>
          <p:nvPr/>
        </p:nvSpPr>
        <p:spPr bwMode="auto">
          <a:xfrm>
            <a:off x="1417638" y="242888"/>
            <a:ext cx="5897562" cy="519112"/>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Giaùm Saùt</a:t>
            </a:r>
          </a:p>
        </p:txBody>
      </p:sp>
      <p:grpSp>
        <p:nvGrpSpPr>
          <p:cNvPr id="2" name="Group 3"/>
          <p:cNvGrpSpPr>
            <a:grpSpLocks/>
          </p:cNvGrpSpPr>
          <p:nvPr/>
        </p:nvGrpSpPr>
        <p:grpSpPr bwMode="auto">
          <a:xfrm>
            <a:off x="7315200" y="50800"/>
            <a:ext cx="1676400" cy="812800"/>
            <a:chOff x="4608" y="32"/>
            <a:chExt cx="1056" cy="512"/>
          </a:xfrm>
        </p:grpSpPr>
        <p:sp>
          <p:nvSpPr>
            <p:cNvPr id="18436"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18437"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8438"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8439"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sp>
        <p:nvSpPr>
          <p:cNvPr id="18440" name="Rectangle 8"/>
          <p:cNvSpPr>
            <a:spLocks noChangeArrowheads="1"/>
          </p:cNvSpPr>
          <p:nvPr/>
        </p:nvSpPr>
        <p:spPr bwMode="auto">
          <a:xfrm>
            <a:off x="0" y="8647113"/>
            <a:ext cx="9144000" cy="0"/>
          </a:xfrm>
          <a:prstGeom prst="rect">
            <a:avLst/>
          </a:prstGeom>
          <a:noFill/>
          <a:ln w="9525">
            <a:noFill/>
            <a:miter lim="800000"/>
            <a:headEnd/>
            <a:tailEnd/>
          </a:ln>
          <a:effectLst/>
        </p:spPr>
        <p:txBody>
          <a:bodyPr wrap="none" anchor="ctr">
            <a:spAutoFit/>
          </a:bodyPr>
          <a:lstStyle/>
          <a:p>
            <a:endParaRPr lang="vi-VN"/>
          </a:p>
        </p:txBody>
      </p:sp>
      <p:sp>
        <p:nvSpPr>
          <p:cNvPr id="18473" name="Text Box 41"/>
          <p:cNvSpPr txBox="1">
            <a:spLocks noChangeArrowheads="1"/>
          </p:cNvSpPr>
          <p:nvPr/>
        </p:nvSpPr>
        <p:spPr bwMode="auto">
          <a:xfrm>
            <a:off x="609600" y="838200"/>
            <a:ext cx="8229600" cy="5578475"/>
          </a:xfrm>
          <a:prstGeom prst="rect">
            <a:avLst/>
          </a:prstGeom>
          <a:noFill/>
          <a:ln w="9525">
            <a:noFill/>
            <a:miter lim="800000"/>
            <a:headEnd/>
            <a:tailEnd/>
          </a:ln>
          <a:effectLst/>
        </p:spPr>
        <p:txBody>
          <a:bodyPr>
            <a:spAutoFit/>
          </a:bodyPr>
          <a:lstStyle/>
          <a:p>
            <a:r>
              <a:rPr lang="en-US" sz="2000">
                <a:latin typeface="VNI-Times" pitchFamily="2" charset="0"/>
              </a:rPr>
              <a:t>Traïng thaùi hieån thò :</a:t>
            </a:r>
          </a:p>
          <a:p>
            <a:endParaRPr lang="en-US" sz="2000">
              <a:latin typeface="VNI-Times" pitchFamily="2" charset="0"/>
            </a:endParaRPr>
          </a:p>
          <a:p>
            <a:r>
              <a:rPr lang="en-US" sz="2000">
                <a:latin typeface="VNI-Times" pitchFamily="2" charset="0"/>
              </a:rPr>
              <a:t>U-01: Hieån thò taàn soá ngoõ vaøo (Same as FREF).</a:t>
            </a:r>
          </a:p>
          <a:p>
            <a:r>
              <a:rPr lang="en-US" sz="2000">
                <a:latin typeface="VNI-Times" pitchFamily="2" charset="0"/>
              </a:rPr>
              <a:t>U-02: Hieån thò taàn soá ngoõ ra (Same as FOUT).</a:t>
            </a:r>
          </a:p>
          <a:p>
            <a:r>
              <a:rPr lang="en-US" sz="2000">
                <a:latin typeface="VNI-Times" pitchFamily="2" charset="0"/>
              </a:rPr>
              <a:t>U-03: Hieån thò doøng ñieän ngoõ ra (Same as IOUT).</a:t>
            </a:r>
          </a:p>
          <a:p>
            <a:r>
              <a:rPr lang="en-US" sz="2000">
                <a:latin typeface="VNI-Times" pitchFamily="2" charset="0"/>
              </a:rPr>
              <a:t>U-04: Hieån thò ñieän aùp ngoõ ra beân trong cuûa bieán taàn.</a:t>
            </a:r>
          </a:p>
          <a:p>
            <a:r>
              <a:rPr lang="en-US" sz="2000">
                <a:latin typeface="VNI-Times" pitchFamily="2" charset="0"/>
              </a:rPr>
              <a:t>U-05: Hieån thò ñieän aùp DC beân trong maïch chính cuûa bieán taàn.</a:t>
            </a:r>
          </a:p>
          <a:p>
            <a:r>
              <a:rPr lang="en-US" sz="2000">
                <a:latin typeface="VNI-Times" pitchFamily="2" charset="0"/>
              </a:rPr>
              <a:t>U-06: Hieån thò traïng thaùi ON/OFF ôû ngoõ vaøo</a:t>
            </a:r>
          </a:p>
          <a:p>
            <a:endParaRPr lang="en-US" sz="2000">
              <a:latin typeface="VNI-Times" pitchFamily="2" charset="0"/>
            </a:endParaRPr>
          </a:p>
          <a:p>
            <a:r>
              <a:rPr lang="en-US" sz="2000">
                <a:latin typeface="VNI-Times" pitchFamily="2" charset="0"/>
              </a:rPr>
              <a:t/>
            </a:r>
            <a:br>
              <a:rPr lang="en-US" sz="2000">
                <a:latin typeface="VNI-Times" pitchFamily="2" charset="0"/>
              </a:rPr>
            </a:br>
            <a:endParaRPr lang="en-US" sz="2000">
              <a:latin typeface="VNI-Times" pitchFamily="2" charset="0"/>
            </a:endParaRPr>
          </a:p>
          <a:p>
            <a:endParaRPr lang="en-US" sz="2000">
              <a:latin typeface="VNI-Times" pitchFamily="2" charset="0"/>
            </a:endParaRPr>
          </a:p>
          <a:p>
            <a:endParaRPr lang="en-US" sz="2000">
              <a:latin typeface="VNI-Times" pitchFamily="2" charset="0"/>
            </a:endParaRPr>
          </a:p>
          <a:p>
            <a:endParaRPr lang="en-US" sz="2000">
              <a:latin typeface="VNI-Times" pitchFamily="2" charset="0"/>
            </a:endParaRPr>
          </a:p>
          <a:p>
            <a:endParaRPr lang="en-US" sz="2000">
              <a:latin typeface="VNI-Times" pitchFamily="2" charset="0"/>
            </a:endParaRPr>
          </a:p>
          <a:p>
            <a:endParaRPr lang="en-US" sz="2000">
              <a:latin typeface="VNI-Times" pitchFamily="2" charset="0"/>
            </a:endParaRPr>
          </a:p>
          <a:p>
            <a:endParaRPr lang="en-US" sz="2000">
              <a:latin typeface="VNI-Times" pitchFamily="2" charset="0"/>
            </a:endParaRPr>
          </a:p>
          <a:p>
            <a:endParaRPr lang="en-US" sz="2000">
              <a:latin typeface="VNI-Times" pitchFamily="2" charset="0"/>
            </a:endParaRPr>
          </a:p>
        </p:txBody>
      </p:sp>
      <p:pic>
        <p:nvPicPr>
          <p:cNvPr id="18474" name="Picture 42"/>
          <p:cNvPicPr>
            <a:picLocks noChangeAspect="1" noChangeArrowheads="1"/>
          </p:cNvPicPr>
          <p:nvPr>
            <p:ph/>
          </p:nvPr>
        </p:nvPicPr>
        <p:blipFill>
          <a:blip r:embed="rId4"/>
          <a:srcRect l="44788" t="56693" r="17575" b="19905"/>
          <a:stretch>
            <a:fillRect/>
          </a:stretch>
        </p:blipFill>
        <p:spPr>
          <a:xfrm>
            <a:off x="1600200" y="3581400"/>
            <a:ext cx="5562600" cy="2552700"/>
          </a:xfrm>
          <a:noFill/>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p:cNvSpPr>
            <a:spLocks noGrp="1"/>
          </p:cNvSpPr>
          <p:nvPr>
            <p:ph type="sldNum" sz="quarter" idx="12"/>
          </p:nvPr>
        </p:nvSpPr>
        <p:spPr/>
        <p:txBody>
          <a:bodyPr/>
          <a:lstStyle/>
          <a:p>
            <a:fld id="{4B78B96F-9289-4858-AE9B-FEDCDF40ABF3}" type="slidenum">
              <a:rPr lang="en-US"/>
              <a:pPr/>
              <a:t>44</a:t>
            </a:fld>
            <a:endParaRPr lang="en-US"/>
          </a:p>
        </p:txBody>
      </p:sp>
      <p:sp>
        <p:nvSpPr>
          <p:cNvPr id="19458" name="Rectangle 2"/>
          <p:cNvSpPr>
            <a:spLocks noChangeArrowheads="1"/>
          </p:cNvSpPr>
          <p:nvPr/>
        </p:nvSpPr>
        <p:spPr bwMode="auto">
          <a:xfrm>
            <a:off x="1447800" y="457200"/>
            <a:ext cx="5897563" cy="519113"/>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Giaùm saùt</a:t>
            </a:r>
          </a:p>
        </p:txBody>
      </p:sp>
      <p:grpSp>
        <p:nvGrpSpPr>
          <p:cNvPr id="2" name="Group 3"/>
          <p:cNvGrpSpPr>
            <a:grpSpLocks/>
          </p:cNvGrpSpPr>
          <p:nvPr/>
        </p:nvGrpSpPr>
        <p:grpSpPr bwMode="auto">
          <a:xfrm>
            <a:off x="7315200" y="50800"/>
            <a:ext cx="1676400" cy="812800"/>
            <a:chOff x="4608" y="32"/>
            <a:chExt cx="1056" cy="512"/>
          </a:xfrm>
        </p:grpSpPr>
        <p:sp>
          <p:nvSpPr>
            <p:cNvPr id="19460"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19461"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9462"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19463"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sp>
        <p:nvSpPr>
          <p:cNvPr id="19464" name="Rectangle 8"/>
          <p:cNvSpPr>
            <a:spLocks noChangeArrowheads="1"/>
          </p:cNvSpPr>
          <p:nvPr/>
        </p:nvSpPr>
        <p:spPr bwMode="auto">
          <a:xfrm>
            <a:off x="0" y="8647113"/>
            <a:ext cx="9144000" cy="0"/>
          </a:xfrm>
          <a:prstGeom prst="rect">
            <a:avLst/>
          </a:prstGeom>
          <a:noFill/>
          <a:ln w="9525">
            <a:noFill/>
            <a:miter lim="800000"/>
            <a:headEnd/>
            <a:tailEnd/>
          </a:ln>
          <a:effectLst/>
        </p:spPr>
        <p:txBody>
          <a:bodyPr wrap="none" anchor="ctr">
            <a:spAutoFit/>
          </a:bodyPr>
          <a:lstStyle/>
          <a:p>
            <a:endParaRPr lang="vi-VN"/>
          </a:p>
        </p:txBody>
      </p:sp>
      <p:sp>
        <p:nvSpPr>
          <p:cNvPr id="19465" name="Text Box 9"/>
          <p:cNvSpPr txBox="1">
            <a:spLocks noChangeArrowheads="1"/>
          </p:cNvSpPr>
          <p:nvPr/>
        </p:nvSpPr>
        <p:spPr bwMode="auto">
          <a:xfrm>
            <a:off x="1219200" y="1219200"/>
            <a:ext cx="6858000" cy="5156200"/>
          </a:xfrm>
          <a:prstGeom prst="rect">
            <a:avLst/>
          </a:prstGeom>
          <a:noFill/>
          <a:ln w="9525">
            <a:noFill/>
            <a:miter lim="800000"/>
            <a:headEnd/>
            <a:tailEnd/>
          </a:ln>
          <a:effectLst/>
        </p:spPr>
        <p:txBody>
          <a:bodyPr>
            <a:spAutoFit/>
          </a:bodyPr>
          <a:lstStyle/>
          <a:p>
            <a:r>
              <a:rPr lang="en-US">
                <a:latin typeface="VNI-Times" pitchFamily="2" charset="0"/>
              </a:rPr>
              <a:t>U-07 : traïng thaùi ngoõ ra</a:t>
            </a:r>
          </a:p>
          <a:p>
            <a:r>
              <a:rPr lang="en-US">
                <a:latin typeface="VNI-Times" pitchFamily="2" charset="0"/>
              </a:rPr>
              <a:t>     Hieån thò traïng thaùi ON/OFF ngoõ ra.</a:t>
            </a:r>
          </a:p>
          <a:p>
            <a:endParaRPr lang="en-US">
              <a:latin typeface="VNI-Times" pitchFamily="2" charset="0"/>
            </a:endParaRPr>
          </a:p>
          <a:p>
            <a:endParaRPr lang="en-US">
              <a:latin typeface="VNI-Times" pitchFamily="2" charset="0"/>
            </a:endParaRPr>
          </a:p>
          <a:p>
            <a:endParaRPr lang="en-US">
              <a:latin typeface="VNI-Times" pitchFamily="2" charset="0"/>
            </a:endParaRPr>
          </a:p>
          <a:p>
            <a:endParaRPr lang="en-US">
              <a:latin typeface="VNI-Times" pitchFamily="2" charset="0"/>
            </a:endParaRPr>
          </a:p>
          <a:p>
            <a:endParaRPr lang="en-US">
              <a:latin typeface="VNI-Times" pitchFamily="2" charset="0"/>
            </a:endParaRPr>
          </a:p>
          <a:p>
            <a:endParaRPr lang="en-US">
              <a:latin typeface="VNI-Times" pitchFamily="2" charset="0"/>
            </a:endParaRPr>
          </a:p>
          <a:p>
            <a:endParaRPr lang="en-US">
              <a:latin typeface="VNI-Times" pitchFamily="2" charset="0"/>
            </a:endParaRPr>
          </a:p>
          <a:p>
            <a:endParaRPr lang="en-US">
              <a:latin typeface="VNI-Times" pitchFamily="2" charset="0"/>
            </a:endParaRPr>
          </a:p>
          <a:p>
            <a:r>
              <a:rPr lang="en-US">
                <a:latin typeface="VNI-Times" pitchFamily="2" charset="0"/>
              </a:rPr>
              <a:t/>
            </a:r>
            <a:br>
              <a:rPr lang="en-US">
                <a:latin typeface="VNI-Times" pitchFamily="2" charset="0"/>
              </a:rPr>
            </a:br>
            <a:r>
              <a:rPr lang="fr-FR">
                <a:latin typeface="VNI-Times" pitchFamily="2" charset="0"/>
              </a:rPr>
              <a:t>MA : Contact chuyeån ña naêng ôû ngoõ ra</a:t>
            </a:r>
          </a:p>
          <a:p>
            <a:r>
              <a:rPr lang="fr-FR">
                <a:latin typeface="VNI-Times" pitchFamily="2" charset="0"/>
              </a:rPr>
              <a:t>P1   : Ngoõ ra boä gheùp quang ña naêng 1</a:t>
            </a:r>
          </a:p>
          <a:p>
            <a:endParaRPr lang="fr-FR" sz="2000">
              <a:latin typeface="VNI-Times" pitchFamily="2" charset="0"/>
            </a:endParaRPr>
          </a:p>
          <a:p>
            <a:r>
              <a:rPr lang="fr-FR" sz="2000">
                <a:latin typeface="VNI-Times" pitchFamily="2" charset="0"/>
              </a:rPr>
              <a:t>P1     : Ngoõ ra boä gheùp quang ña naêng 1</a:t>
            </a:r>
          </a:p>
          <a:p>
            <a:r>
              <a:rPr lang="fr-FR" sz="2000">
                <a:latin typeface="VNI-Times" pitchFamily="2" charset="0"/>
              </a:rPr>
              <a:t>P2     : Ngoõ ra boä gheùp quang ña naêng 2</a:t>
            </a:r>
            <a:endParaRPr lang="en-US" sz="2000">
              <a:latin typeface="VNI-Times" pitchFamily="2" charset="0"/>
            </a:endParaRPr>
          </a:p>
          <a:p>
            <a:pPr lvl="1"/>
            <a:r>
              <a:rPr lang="en-US" sz="2000">
                <a:latin typeface="VNI-Times" pitchFamily="2" charset="0"/>
              </a:rPr>
              <a:t>U-08 : Hieån thò Moment( h</a:t>
            </a:r>
            <a:r>
              <a:rPr lang="en-US"/>
              <a:t>iển thị % tốc độ định mức của Motor, chỉ áp dụng cho kiểu điều khiển vector)</a:t>
            </a:r>
          </a:p>
        </p:txBody>
      </p:sp>
      <p:pic>
        <p:nvPicPr>
          <p:cNvPr id="19466" name="Picture 10"/>
          <p:cNvPicPr>
            <a:picLocks noChangeAspect="1" noChangeArrowheads="1"/>
          </p:cNvPicPr>
          <p:nvPr>
            <p:ph/>
          </p:nvPr>
        </p:nvPicPr>
        <p:blipFill>
          <a:blip r:embed="rId4"/>
          <a:srcRect l="44539" t="66205" r="12283" b="17889"/>
          <a:stretch>
            <a:fillRect/>
          </a:stretch>
        </p:blipFill>
        <p:spPr>
          <a:xfrm>
            <a:off x="1828800" y="2019300"/>
            <a:ext cx="5181600" cy="1866900"/>
          </a:xfrm>
          <a:noFill/>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p:cNvSpPr>
            <a:spLocks noGrp="1"/>
          </p:cNvSpPr>
          <p:nvPr>
            <p:ph type="sldNum" sz="quarter" idx="12"/>
          </p:nvPr>
        </p:nvSpPr>
        <p:spPr/>
        <p:txBody>
          <a:bodyPr/>
          <a:lstStyle/>
          <a:p>
            <a:fld id="{5C46C8D2-84B7-4D38-B7E1-D9EA513F380A}" type="slidenum">
              <a:rPr lang="en-US"/>
              <a:pPr/>
              <a:t>45</a:t>
            </a:fld>
            <a:endParaRPr lang="en-US"/>
          </a:p>
        </p:txBody>
      </p:sp>
      <p:sp>
        <p:nvSpPr>
          <p:cNvPr id="21506" name="Rectangle 2"/>
          <p:cNvSpPr>
            <a:spLocks noChangeArrowheads="1"/>
          </p:cNvSpPr>
          <p:nvPr/>
        </p:nvSpPr>
        <p:spPr bwMode="auto">
          <a:xfrm>
            <a:off x="1447800" y="228600"/>
            <a:ext cx="5897563" cy="519113"/>
          </a:xfrm>
          <a:prstGeom prst="rect">
            <a:avLst/>
          </a:prstGeom>
          <a:noFill/>
          <a:ln w="9525">
            <a:noFill/>
            <a:miter lim="800000"/>
            <a:headEnd/>
            <a:tailEnd/>
          </a:ln>
        </p:spPr>
        <p:txBody>
          <a:bodyPr/>
          <a:lstStyle/>
          <a:p>
            <a:r>
              <a:rPr lang="en-US" altLang="ja-JP" sz="2800" b="1">
                <a:solidFill>
                  <a:schemeClr val="accent2"/>
                </a:solidFill>
                <a:effectLst>
                  <a:outerShdw blurRad="38100" dist="38100" dir="2700000" algn="tl">
                    <a:srgbClr val="C0C0C0"/>
                  </a:outerShdw>
                </a:effectLst>
                <a:latin typeface="VNI-Times" pitchFamily="2" charset="0"/>
                <a:ea typeface="ＭＳ 明朝" pitchFamily="49" charset="-128"/>
              </a:rPr>
              <a:t>Giaùm saùt</a:t>
            </a:r>
          </a:p>
        </p:txBody>
      </p:sp>
      <p:grpSp>
        <p:nvGrpSpPr>
          <p:cNvPr id="2" name="Group 3"/>
          <p:cNvGrpSpPr>
            <a:grpSpLocks/>
          </p:cNvGrpSpPr>
          <p:nvPr/>
        </p:nvGrpSpPr>
        <p:grpSpPr bwMode="auto">
          <a:xfrm>
            <a:off x="7315200" y="50800"/>
            <a:ext cx="1676400" cy="812800"/>
            <a:chOff x="4608" y="32"/>
            <a:chExt cx="1056" cy="512"/>
          </a:xfrm>
        </p:grpSpPr>
        <p:sp>
          <p:nvSpPr>
            <p:cNvPr id="21508" name="Rectangle 4"/>
            <p:cNvSpPr>
              <a:spLocks noChangeArrowheads="1"/>
            </p:cNvSpPr>
            <p:nvPr/>
          </p:nvSpPr>
          <p:spPr bwMode="auto">
            <a:xfrm>
              <a:off x="4896" y="96"/>
              <a:ext cx="768" cy="192"/>
            </a:xfrm>
            <a:prstGeom prst="rect">
              <a:avLst/>
            </a:prstGeom>
            <a:solidFill>
              <a:schemeClr val="bg1"/>
            </a:solidFill>
            <a:ln w="9525">
              <a:noFill/>
              <a:miter lim="800000"/>
              <a:headEnd/>
              <a:tailEnd/>
            </a:ln>
            <a:effectLst/>
          </p:spPr>
          <p:txBody>
            <a:bodyPr wrap="none" anchor="ctr"/>
            <a:lstStyle/>
            <a:p>
              <a:endParaRPr lang="vi-VN"/>
            </a:p>
          </p:txBody>
        </p:sp>
        <p:pic>
          <p:nvPicPr>
            <p:cNvPr id="21509" name="Picture 5"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21510" name="Picture 6" descr="sen-wht"/>
            <p:cNvPicPr>
              <a:picLocks noChangeAspect="1" noChangeArrowheads="1"/>
            </p:cNvPicPr>
            <p:nvPr/>
          </p:nvPicPr>
          <p:blipFill>
            <a:blip r:embed="rId2"/>
            <a:srcRect/>
            <a:stretch>
              <a:fillRect/>
            </a:stretch>
          </p:blipFill>
          <p:spPr bwMode="auto">
            <a:xfrm>
              <a:off x="4653" y="96"/>
              <a:ext cx="1011" cy="448"/>
            </a:xfrm>
            <a:prstGeom prst="rect">
              <a:avLst/>
            </a:prstGeom>
            <a:noFill/>
          </p:spPr>
        </p:pic>
        <p:pic>
          <p:nvPicPr>
            <p:cNvPr id="21511" name="Picture 7" descr="TweenTesting"/>
            <p:cNvPicPr>
              <a:picLocks noChangeAspect="1" noChangeArrowheads="1"/>
            </p:cNvPicPr>
            <p:nvPr/>
          </p:nvPicPr>
          <p:blipFill>
            <a:blip r:embed="rId3" cstate="print"/>
            <a:srcRect/>
            <a:stretch>
              <a:fillRect/>
            </a:stretch>
          </p:blipFill>
          <p:spPr bwMode="auto">
            <a:xfrm>
              <a:off x="4608" y="32"/>
              <a:ext cx="1056" cy="352"/>
            </a:xfrm>
            <a:prstGeom prst="rect">
              <a:avLst/>
            </a:prstGeom>
            <a:noFill/>
          </p:spPr>
        </p:pic>
      </p:grpSp>
      <p:sp>
        <p:nvSpPr>
          <p:cNvPr id="21512" name="Rectangle 8"/>
          <p:cNvSpPr>
            <a:spLocks noChangeArrowheads="1"/>
          </p:cNvSpPr>
          <p:nvPr/>
        </p:nvSpPr>
        <p:spPr bwMode="auto">
          <a:xfrm>
            <a:off x="0" y="8647113"/>
            <a:ext cx="9144000" cy="0"/>
          </a:xfrm>
          <a:prstGeom prst="rect">
            <a:avLst/>
          </a:prstGeom>
          <a:noFill/>
          <a:ln w="9525">
            <a:noFill/>
            <a:miter lim="800000"/>
            <a:headEnd/>
            <a:tailEnd/>
          </a:ln>
          <a:effectLst/>
        </p:spPr>
        <p:txBody>
          <a:bodyPr wrap="none" anchor="ctr">
            <a:spAutoFit/>
          </a:bodyPr>
          <a:lstStyle/>
          <a:p>
            <a:endParaRPr lang="vi-VN"/>
          </a:p>
        </p:txBody>
      </p:sp>
      <p:sp>
        <p:nvSpPr>
          <p:cNvPr id="21513" name="Text Box 9"/>
          <p:cNvSpPr txBox="1">
            <a:spLocks noChangeArrowheads="1"/>
          </p:cNvSpPr>
          <p:nvPr/>
        </p:nvSpPr>
        <p:spPr bwMode="auto">
          <a:xfrm>
            <a:off x="533400" y="1219200"/>
            <a:ext cx="8229600" cy="5216525"/>
          </a:xfrm>
          <a:prstGeom prst="rect">
            <a:avLst/>
          </a:prstGeom>
          <a:noFill/>
          <a:ln w="9525">
            <a:noFill/>
            <a:miter lim="800000"/>
            <a:headEnd/>
            <a:tailEnd/>
          </a:ln>
          <a:effectLst/>
        </p:spPr>
        <p:txBody>
          <a:bodyPr>
            <a:spAutoFit/>
          </a:bodyPr>
          <a:lstStyle/>
          <a:p>
            <a:pPr lvl="1"/>
            <a:r>
              <a:rPr lang="en-US">
                <a:latin typeface="VNI-Times" pitchFamily="2" charset="0"/>
              </a:rPr>
              <a:t>U-09 </a:t>
            </a:r>
            <a:r>
              <a:rPr lang="en-US">
                <a:latin typeface="VNI-Times" pitchFamily="2" charset="0"/>
              </a:rPr>
              <a:t>: </a:t>
            </a:r>
            <a:r>
              <a:rPr lang="en-US" smtClean="0">
                <a:latin typeface="VNI-Times" pitchFamily="2" charset="0"/>
              </a:rPr>
              <a:t>Lỗi </a:t>
            </a:r>
            <a:r>
              <a:rPr lang="en-US">
                <a:latin typeface="VNI-Times" pitchFamily="2" charset="0"/>
              </a:rPr>
              <a:t>sai soùt (</a:t>
            </a:r>
            <a:r>
              <a:rPr lang="en-US">
                <a:latin typeface="VNI-Times" pitchFamily="2" charset="0"/>
              </a:rPr>
              <a:t>Moät </a:t>
            </a:r>
            <a:r>
              <a:rPr lang="en-US" smtClean="0">
                <a:latin typeface="VNI-Times" pitchFamily="2" charset="0"/>
              </a:rPr>
              <a:t>lỗi </a:t>
            </a:r>
            <a:r>
              <a:rPr lang="en-US">
                <a:latin typeface="VNI-Times" pitchFamily="2" charset="0"/>
              </a:rPr>
              <a:t>gaàn nhaát)</a:t>
            </a:r>
          </a:p>
          <a:p>
            <a:r>
              <a:rPr lang="en-US">
                <a:latin typeface="VNI-Times" pitchFamily="2" charset="0"/>
              </a:rPr>
              <a:t>           </a:t>
            </a:r>
            <a:r>
              <a:rPr lang="en-US">
                <a:latin typeface="VNI-Times" pitchFamily="2" charset="0"/>
              </a:rPr>
              <a:t>Boán </a:t>
            </a:r>
            <a:r>
              <a:rPr lang="en-US" smtClean="0">
                <a:latin typeface="VNI-Times" pitchFamily="2" charset="0"/>
              </a:rPr>
              <a:t>lỗi </a:t>
            </a:r>
            <a:r>
              <a:rPr lang="en-US">
                <a:latin typeface="VNI-Times" pitchFamily="2" charset="0"/>
              </a:rPr>
              <a:t>gaàn nhaát coù theå ñöôïc kieåm tra.</a:t>
            </a:r>
          </a:p>
          <a:p>
            <a:r>
              <a:rPr lang="en-US">
                <a:latin typeface="VNI-Times" pitchFamily="2" charset="0"/>
              </a:rPr>
              <a:t/>
            </a:r>
            <a:br>
              <a:rPr lang="en-US">
                <a:latin typeface="VNI-Times" pitchFamily="2" charset="0"/>
              </a:rPr>
            </a:br>
            <a:endParaRPr lang="en-US">
              <a:latin typeface="VNI-Times" pitchFamily="2" charset="0"/>
            </a:endParaRPr>
          </a:p>
          <a:p>
            <a:endParaRPr lang="en-US">
              <a:latin typeface="VNI-Times" pitchFamily="2" charset="0"/>
            </a:endParaRPr>
          </a:p>
          <a:p>
            <a:endParaRPr lang="en-US">
              <a:latin typeface="VNI-Times" pitchFamily="2" charset="0"/>
            </a:endParaRPr>
          </a:p>
          <a:p>
            <a:endParaRPr lang="en-US">
              <a:latin typeface="VNI-Times" pitchFamily="2" charset="0"/>
            </a:endParaRPr>
          </a:p>
          <a:p>
            <a:endParaRPr lang="en-US">
              <a:latin typeface="VNI-Times" pitchFamily="2" charset="0"/>
            </a:endParaRPr>
          </a:p>
          <a:p>
            <a:r>
              <a:rPr lang="en-US">
                <a:latin typeface="VNI-Times" pitchFamily="2" charset="0"/>
              </a:rPr>
              <a:t>U-10 : phaàn meàm (chæ söû duïng OMRON)</a:t>
            </a:r>
          </a:p>
          <a:p>
            <a:r>
              <a:rPr lang="en-US">
                <a:latin typeface="VNI-Times" pitchFamily="2" charset="0"/>
              </a:rPr>
              <a:t>U-11 : Coâng suaát ngoõ ra</a:t>
            </a:r>
          </a:p>
          <a:p>
            <a:r>
              <a:rPr lang="en-US">
                <a:latin typeface="VNI-Times" pitchFamily="2" charset="0"/>
              </a:rPr>
              <a:t>U-12 : Thôøi gian tích luõy trong vaän haønh.</a:t>
            </a:r>
          </a:p>
          <a:p>
            <a:r>
              <a:rPr lang="en-US">
                <a:latin typeface="VNI-Times" pitchFamily="2" charset="0"/>
              </a:rPr>
              <a:t>U-15 </a:t>
            </a:r>
            <a:r>
              <a:rPr lang="en-US">
                <a:latin typeface="VNI-Times" pitchFamily="2" charset="0"/>
              </a:rPr>
              <a:t>: </a:t>
            </a:r>
            <a:r>
              <a:rPr lang="en-US" smtClean="0">
                <a:latin typeface="VNI-Times" pitchFamily="2" charset="0"/>
              </a:rPr>
              <a:t>Lỗi </a:t>
            </a:r>
            <a:r>
              <a:rPr lang="en-US">
                <a:latin typeface="VNI-Times" pitchFamily="2" charset="0"/>
              </a:rPr>
              <a:t>caùp truyeàn.</a:t>
            </a:r>
          </a:p>
          <a:p>
            <a:endParaRPr lang="en-US" sz="2000">
              <a:latin typeface="VNI-Times" pitchFamily="2" charset="0"/>
            </a:endParaRPr>
          </a:p>
          <a:p>
            <a:r>
              <a:rPr lang="en-US" sz="2000">
                <a:latin typeface="VNI-Times" pitchFamily="2" charset="0"/>
              </a:rPr>
              <a:t>U-16 : Hoài tieáp PID (Hieån thò ñieàu khieån hoài tieáp PID : taàn soá lôùn nhaát laø 100%).</a:t>
            </a:r>
          </a:p>
          <a:p>
            <a:r>
              <a:rPr lang="en-US" sz="2000">
                <a:latin typeface="VNI-Times" pitchFamily="2" charset="0"/>
              </a:rPr>
              <a:t>U-17 : Ngoõ vaøo PID (Hieån thò ñieàu khieån PID ôû ngoõ vaøo : Taàn soá lôùn nhaát laø 100%).</a:t>
            </a:r>
          </a:p>
          <a:p>
            <a:r>
              <a:rPr lang="en-US" sz="2000">
                <a:latin typeface="VNI-Times" pitchFamily="2" charset="0"/>
              </a:rPr>
              <a:t>U-18 : Ngoõ ra PID (Hieån thò PID ôû ngoõ ra : Taàn soá lôùn nhaát laø 100%).</a:t>
            </a:r>
          </a:p>
        </p:txBody>
      </p:sp>
      <p:pic>
        <p:nvPicPr>
          <p:cNvPr id="21514" name="Picture 10"/>
          <p:cNvPicPr>
            <a:picLocks noChangeAspect="1" noChangeArrowheads="1"/>
          </p:cNvPicPr>
          <p:nvPr>
            <p:ph/>
          </p:nvPr>
        </p:nvPicPr>
        <p:blipFill>
          <a:blip r:embed="rId4"/>
          <a:srcRect l="45259" t="64693" r="33543" b="26141"/>
          <a:stretch>
            <a:fillRect/>
          </a:stretch>
        </p:blipFill>
        <p:spPr>
          <a:xfrm>
            <a:off x="1041400" y="2057400"/>
            <a:ext cx="4648200" cy="1409700"/>
          </a:xfrm>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TotalTime>
  <Words>3092</Words>
  <Application>Microsoft Office PowerPoint</Application>
  <PresentationFormat>On-screen Show (4:3)</PresentationFormat>
  <Paragraphs>383</Paragraphs>
  <Slides>45</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45</vt:i4>
      </vt:variant>
    </vt:vector>
  </HeadingPairs>
  <TitlesOfParts>
    <vt:vector size="47" baseType="lpstr">
      <vt:lpstr>Office Theme</vt:lpstr>
      <vt:lpstr>Equation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15</cp:revision>
  <dcterms:created xsi:type="dcterms:W3CDTF">2020-07-23T07:08:14Z</dcterms:created>
  <dcterms:modified xsi:type="dcterms:W3CDTF">2020-07-23T10:14:12Z</dcterms:modified>
</cp:coreProperties>
</file>